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76" r:id="rId5"/>
    <p:sldId id="259" r:id="rId6"/>
    <p:sldId id="260" r:id="rId7"/>
    <p:sldId id="261" r:id="rId8"/>
    <p:sldId id="262" r:id="rId9"/>
    <p:sldId id="266" r:id="rId10"/>
    <p:sldId id="267" r:id="rId11"/>
    <p:sldId id="269" r:id="rId12"/>
    <p:sldId id="271" r:id="rId13"/>
    <p:sldId id="275" r:id="rId1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401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76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488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42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5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3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8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98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05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22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884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38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2600" y="2921793"/>
            <a:ext cx="8839200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4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«Структура</a:t>
            </a:r>
            <a:r>
              <a:rPr sz="48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занятий</a:t>
            </a:r>
            <a:r>
              <a:rPr sz="4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4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ДОУ </a:t>
            </a:r>
            <a:r>
              <a:rPr sz="4800" b="1" spc="-7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C00000"/>
                </a:solidFill>
                <a:latin typeface="Times New Roman"/>
                <a:cs typeface="Times New Roman"/>
              </a:rPr>
              <a:t>в соответствии с </a:t>
            </a:r>
            <a:r>
              <a:rPr sz="4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ФГОС </a:t>
            </a:r>
            <a:r>
              <a:rPr sz="4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ДО»</a:t>
            </a:r>
            <a:endParaRPr sz="4800" b="1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381000"/>
            <a:ext cx="101346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Муниципальное автономное дошкольное образовательное учреждение</a:t>
            </a:r>
            <a:endParaRPr lang="ru-RU" sz="14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Детский сад комбинированного вида № 35 «Сказка» </a:t>
            </a:r>
            <a:endParaRPr lang="ru-RU" sz="14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городского округа город Октябрьский Республики Башкортостан</a:t>
            </a:r>
            <a:endParaRPr lang="ru-RU" sz="14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1084" y="44229"/>
            <a:ext cx="4880915" cy="833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154940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1220"/>
              </a:spcBef>
            </a:pPr>
            <a:r>
              <a:rPr b="1" u="sng" spc="-10" dirty="0">
                <a:solidFill>
                  <a:srgbClr val="C00000"/>
                </a:solidFill>
                <a:latin typeface="Times New Roman"/>
                <a:cs typeface="Times New Roman"/>
              </a:rPr>
              <a:t>Основная</a:t>
            </a:r>
            <a:r>
              <a:rPr b="1" u="sng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b="1" u="sng" spc="-5" dirty="0">
                <a:solidFill>
                  <a:srgbClr val="C00000"/>
                </a:solidFill>
                <a:latin typeface="Times New Roman"/>
                <a:cs typeface="Times New Roman"/>
              </a:rPr>
              <a:t>часть</a:t>
            </a:r>
            <a:endParaRPr u="sng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2399" y="838200"/>
            <a:ext cx="4102735" cy="579646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14732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160"/>
              </a:spcBef>
            </a:pPr>
            <a:r>
              <a:rPr lang="ru-RU" sz="2800" b="1" spc="-2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sz="2800" b="1" spc="-2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</a:t>
            </a: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endParaRPr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0106" y="1523999"/>
            <a:ext cx="11104694" cy="24513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6605" marR="5080">
              <a:lnSpc>
                <a:spcPct val="100000"/>
              </a:lnSpc>
              <a:spcBef>
                <a:spcPts val="100"/>
              </a:spcBef>
              <a:tabLst>
                <a:tab pos="1397000" algn="l"/>
                <a:tab pos="2311400" algn="l"/>
                <a:tab pos="3107055" algn="l"/>
                <a:tab pos="3987800" algn="l"/>
                <a:tab pos="4373880" algn="l"/>
                <a:tab pos="5670550" algn="l"/>
                <a:tab pos="6266815" algn="l"/>
                <a:tab pos="6926580" algn="l"/>
                <a:tab pos="8243570" algn="l"/>
              </a:tabLst>
            </a:pPr>
            <a:r>
              <a:rPr sz="1800" spc="-5" dirty="0" err="1" smtClean="0">
                <a:latin typeface="Times New Roman"/>
                <a:cs typeface="Times New Roman"/>
              </a:rPr>
              <a:t>Цел</a:t>
            </a:r>
            <a:r>
              <a:rPr sz="1800" dirty="0" err="1" smtClean="0">
                <a:latin typeface="Times New Roman"/>
                <a:cs typeface="Times New Roman"/>
              </a:rPr>
              <a:t>ь</a:t>
            </a:r>
            <a:r>
              <a:rPr sz="1800" dirty="0">
                <a:latin typeface="Times New Roman"/>
                <a:cs typeface="Times New Roman"/>
              </a:rPr>
              <a:t>	дан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5" dirty="0">
                <a:latin typeface="Times New Roman"/>
                <a:cs typeface="Times New Roman"/>
              </a:rPr>
              <a:t>э</a:t>
            </a:r>
            <a:r>
              <a:rPr sz="1800" spc="20" dirty="0">
                <a:latin typeface="Times New Roman"/>
                <a:cs typeface="Times New Roman"/>
              </a:rPr>
              <a:t>т</a:t>
            </a:r>
            <a:r>
              <a:rPr sz="1800" spc="-2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dirty="0">
                <a:latin typeface="Times New Roman"/>
                <a:cs typeface="Times New Roman"/>
              </a:rPr>
              <a:t>а	занятия	–	д</a:t>
            </a:r>
            <a:r>
              <a:rPr sz="1800" spc="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spc="-20" dirty="0">
                <a:latin typeface="Times New Roman"/>
                <a:cs typeface="Times New Roman"/>
              </a:rPr>
              <a:t>ж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15" dirty="0">
                <a:latin typeface="Times New Roman"/>
                <a:cs typeface="Times New Roman"/>
              </a:rPr>
              <a:t>н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</a:t>
            </a:r>
            <a:r>
              <a:rPr sz="1800" spc="-5" dirty="0">
                <a:latin typeface="Times New Roman"/>
                <a:cs typeface="Times New Roman"/>
              </a:rPr>
              <a:t>цел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ер</a:t>
            </a:r>
            <a:r>
              <a:rPr sz="1800" spc="3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з	со</a:t>
            </a:r>
            <a:r>
              <a:rPr sz="1800" spc="-3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м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ю	и  самостоятельную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умственную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практическую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деятельность.</a:t>
            </a:r>
          </a:p>
          <a:p>
            <a:pPr marL="1033780">
              <a:lnSpc>
                <a:spcPct val="100000"/>
              </a:lnSpc>
              <a:spcBef>
                <a:spcPts val="670"/>
              </a:spcBef>
            </a:pPr>
            <a:r>
              <a:rPr sz="1800" spc="-5" dirty="0">
                <a:latin typeface="Times New Roman"/>
                <a:cs typeface="Times New Roman"/>
              </a:rPr>
              <a:t>Данный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этап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НОД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включает:</a:t>
            </a:r>
            <a:endParaRPr sz="1800" dirty="0">
              <a:latin typeface="Times New Roman"/>
              <a:cs typeface="Times New Roman"/>
            </a:endParaRPr>
          </a:p>
          <a:p>
            <a:pPr marL="1320165" indent="-287020">
              <a:lnSpc>
                <a:spcPct val="100000"/>
              </a:lnSpc>
              <a:spcBef>
                <a:spcPts val="1080"/>
              </a:spcBef>
              <a:buFont typeface="Wingdings"/>
              <a:buChar char=""/>
              <a:tabLst>
                <a:tab pos="1320800" algn="l"/>
              </a:tabLst>
            </a:pPr>
            <a:r>
              <a:rPr sz="1800" spc="-5" dirty="0">
                <a:latin typeface="Times New Roman"/>
                <a:cs typeface="Times New Roman"/>
              </a:rPr>
              <a:t>Актуализацию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ранее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приобретенных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знаний</a:t>
            </a:r>
            <a:endParaRPr sz="1800" dirty="0">
              <a:latin typeface="Times New Roman"/>
              <a:cs typeface="Times New Roman"/>
            </a:endParaRPr>
          </a:p>
          <a:p>
            <a:pPr marL="1320165" indent="-287020">
              <a:lnSpc>
                <a:spcPct val="100000"/>
              </a:lnSpc>
              <a:spcBef>
                <a:spcPts val="960"/>
              </a:spcBef>
              <a:buFont typeface="Wingdings"/>
              <a:buChar char=""/>
              <a:tabLst>
                <a:tab pos="1320800" algn="l"/>
              </a:tabLst>
            </a:pPr>
            <a:r>
              <a:rPr sz="1800" spc="-5" dirty="0">
                <a:latin typeface="Times New Roman"/>
                <a:cs typeface="Times New Roman"/>
              </a:rPr>
              <a:t>Добывание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(сообщение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приятие) </a:t>
            </a:r>
            <a:r>
              <a:rPr sz="1800" spc="-15" dirty="0">
                <a:latin typeface="Times New Roman"/>
                <a:cs typeface="Times New Roman"/>
              </a:rPr>
              <a:t>нового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знания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(не </a:t>
            </a:r>
            <a:r>
              <a:rPr sz="1800" dirty="0">
                <a:latin typeface="Times New Roman"/>
                <a:cs typeface="Times New Roman"/>
              </a:rPr>
              <a:t>менее 20%)</a:t>
            </a:r>
          </a:p>
          <a:p>
            <a:pPr marL="1320165" indent="-287020">
              <a:lnSpc>
                <a:spcPts val="2005"/>
              </a:lnSpc>
              <a:spcBef>
                <a:spcPts val="960"/>
              </a:spcBef>
              <a:buFont typeface="Wingdings"/>
              <a:buChar char=""/>
              <a:tabLst>
                <a:tab pos="1320800" algn="l"/>
              </a:tabLst>
            </a:pPr>
            <a:r>
              <a:rPr sz="1800" dirty="0">
                <a:latin typeface="Times New Roman"/>
                <a:cs typeface="Times New Roman"/>
              </a:rPr>
              <a:t>Самостоятельную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деятельность детей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закреплению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 err="1">
                <a:latin typeface="Times New Roman"/>
                <a:cs typeface="Times New Roman"/>
              </a:rPr>
              <a:t>нового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 err="1" smtClean="0">
                <a:latin typeface="Times New Roman"/>
                <a:cs typeface="Times New Roman"/>
              </a:rPr>
              <a:t>знания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ts val="1764"/>
              </a:lnSpc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педагог: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0106" y="3974768"/>
            <a:ext cx="11438856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1445" indent="-119380">
              <a:lnSpc>
                <a:spcPct val="100000"/>
              </a:lnSpc>
              <a:spcBef>
                <a:spcPts val="95"/>
              </a:spcBef>
              <a:buChar char="-"/>
              <a:tabLst>
                <a:tab pos="132080" algn="l"/>
              </a:tabLst>
            </a:pPr>
            <a:r>
              <a:rPr sz="1600" spc="-15" dirty="0">
                <a:latin typeface="Times New Roman"/>
                <a:cs typeface="Times New Roman"/>
              </a:rPr>
              <a:t>исподволь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«задает»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развивающее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содержание;</a:t>
            </a:r>
            <a:endParaRPr sz="1600" dirty="0">
              <a:latin typeface="Times New Roman"/>
              <a:cs typeface="Times New Roman"/>
            </a:endParaRPr>
          </a:p>
          <a:p>
            <a:pPr marL="200025" indent="-187960">
              <a:lnSpc>
                <a:spcPct val="100000"/>
              </a:lnSpc>
              <a:buChar char="-"/>
              <a:tabLst>
                <a:tab pos="200660" algn="l"/>
              </a:tabLst>
            </a:pPr>
            <a:r>
              <a:rPr sz="1600" dirty="0">
                <a:latin typeface="Times New Roman"/>
                <a:cs typeface="Times New Roman"/>
              </a:rPr>
              <a:t>для</a:t>
            </a:r>
            <a:r>
              <a:rPr sz="1600" spc="1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повышения</a:t>
            </a:r>
            <a:r>
              <a:rPr sz="1600" spc="5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эффективности</a:t>
            </a:r>
            <a:r>
              <a:rPr sz="1600" spc="5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7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поддержания</a:t>
            </a:r>
            <a:r>
              <a:rPr sz="1600" spc="570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интереса </a:t>
            </a:r>
            <a:r>
              <a:rPr sz="1600" spc="16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5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деятельности</a:t>
            </a:r>
            <a:r>
              <a:rPr sz="1600" spc="570" dirty="0">
                <a:latin typeface="Times New Roman"/>
                <a:cs typeface="Times New Roman"/>
              </a:rPr>
              <a:t> </a:t>
            </a:r>
            <a:r>
              <a:rPr sz="1600" spc="-10" dirty="0" err="1">
                <a:latin typeface="Times New Roman"/>
                <a:cs typeface="Times New Roman"/>
              </a:rPr>
              <a:t>использует</a:t>
            </a:r>
            <a:r>
              <a:rPr sz="1600" spc="565" dirty="0">
                <a:latin typeface="Times New Roman"/>
                <a:cs typeface="Times New Roman"/>
              </a:rPr>
              <a:t> </a:t>
            </a:r>
            <a:r>
              <a:rPr sz="1600" spc="-5" dirty="0" err="1" smtClean="0">
                <a:latin typeface="Times New Roman"/>
                <a:cs typeface="Times New Roman"/>
              </a:rPr>
              <a:t>разнообразные</a:t>
            </a:r>
            <a:r>
              <a:rPr lang="ru-RU" sz="1600" spc="-5" dirty="0" smtClean="0">
                <a:latin typeface="Times New Roman"/>
                <a:cs typeface="Times New Roman"/>
              </a:rPr>
              <a:t> методы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sz="1600" spc="-10" dirty="0" smtClean="0">
                <a:latin typeface="Times New Roman"/>
                <a:cs typeface="Times New Roman"/>
              </a:rPr>
              <a:t>(</a:t>
            </a:r>
            <a:r>
              <a:rPr sz="1600" i="1" spc="-10" dirty="0" err="1" smtClean="0">
                <a:latin typeface="Times New Roman"/>
                <a:cs typeface="Times New Roman"/>
              </a:rPr>
              <a:t>практические</a:t>
            </a:r>
            <a:r>
              <a:rPr sz="1600" spc="-10" dirty="0">
                <a:latin typeface="Times New Roman"/>
                <a:cs typeface="Times New Roman"/>
              </a:rPr>
              <a:t>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наглядные</a:t>
            </a:r>
            <a:r>
              <a:rPr sz="1600" spc="-10" dirty="0">
                <a:latin typeface="Times New Roman"/>
                <a:cs typeface="Times New Roman"/>
              </a:rPr>
              <a:t>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словесные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игровые</a:t>
            </a:r>
            <a:r>
              <a:rPr sz="1600" spc="-5" dirty="0">
                <a:latin typeface="Times New Roman"/>
                <a:cs typeface="Times New Roman"/>
              </a:rPr>
              <a:t>);</a:t>
            </a:r>
            <a:endParaRPr sz="1600" dirty="0">
              <a:latin typeface="Times New Roman"/>
              <a:cs typeface="Times New Roman"/>
            </a:endParaRPr>
          </a:p>
          <a:p>
            <a:pPr marL="131445" indent="-119380">
              <a:lnSpc>
                <a:spcPct val="100000"/>
              </a:lnSpc>
              <a:buChar char="-"/>
              <a:tabLst>
                <a:tab pos="13208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создает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условия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осмысления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детьми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каждого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шага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(спрашивает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детей: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«Зачем,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почему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ты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это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делаешь?»);</a:t>
            </a:r>
            <a:endParaRPr sz="1600" dirty="0">
              <a:latin typeface="Times New Roman"/>
              <a:cs typeface="Times New Roman"/>
            </a:endParaRPr>
          </a:p>
          <a:p>
            <a:pPr marL="131445" indent="-119380">
              <a:lnSpc>
                <a:spcPct val="100000"/>
              </a:lnSpc>
              <a:buChar char="-"/>
              <a:tabLst>
                <a:tab pos="132080" algn="l"/>
              </a:tabLst>
            </a:pPr>
            <a:r>
              <a:rPr sz="1600" spc="-5" dirty="0">
                <a:latin typeface="Times New Roman"/>
                <a:cs typeface="Times New Roman"/>
              </a:rPr>
              <a:t>поощряет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содержательное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общение;</a:t>
            </a:r>
            <a:endParaRPr sz="1600" dirty="0">
              <a:latin typeface="Times New Roman"/>
              <a:cs typeface="Times New Roman"/>
            </a:endParaRPr>
          </a:p>
          <a:p>
            <a:pPr marL="131445" indent="-119380">
              <a:lnSpc>
                <a:spcPct val="100000"/>
              </a:lnSpc>
              <a:buChar char="-"/>
              <a:tabLst>
                <a:tab pos="132080" algn="l"/>
              </a:tabLst>
            </a:pPr>
            <a:r>
              <a:rPr sz="1600" spc="-10" dirty="0">
                <a:latin typeface="Times New Roman"/>
                <a:cs typeface="Times New Roman"/>
              </a:rPr>
              <a:t>провоцирует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обсуждение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возникающих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проблем;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0106" y="5470006"/>
            <a:ext cx="1129538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Char char="-"/>
              <a:tabLst>
                <a:tab pos="147320" algn="l"/>
              </a:tabLst>
            </a:pPr>
            <a:r>
              <a:rPr sz="1600" spc="-5" dirty="0">
                <a:latin typeface="Times New Roman"/>
                <a:cs typeface="Times New Roman"/>
              </a:rPr>
              <a:t>учит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детей</a:t>
            </a:r>
            <a:r>
              <a:rPr sz="1600" spc="1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не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драматизировать</a:t>
            </a:r>
            <a:r>
              <a:rPr sz="1600" spc="13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неудачи,</a:t>
            </a:r>
            <a:r>
              <a:rPr sz="1600" spc="1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относиться</a:t>
            </a:r>
            <a:r>
              <a:rPr sz="1600" spc="1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1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ним</a:t>
            </a:r>
            <a:r>
              <a:rPr sz="1600" spc="1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как</a:t>
            </a:r>
            <a:r>
              <a:rPr sz="1600" spc="1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1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естественному</a:t>
            </a:r>
            <a:r>
              <a:rPr sz="1600" spc="1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процессу:</a:t>
            </a:r>
            <a:r>
              <a:rPr sz="1600" spc="1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«Не</a:t>
            </a:r>
            <a:r>
              <a:rPr sz="1600" spc="1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ошибается</a:t>
            </a:r>
            <a:r>
              <a:rPr sz="1600" spc="13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тот,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кто</a:t>
            </a:r>
            <a:r>
              <a:rPr sz="1600" spc="1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ничего</a:t>
            </a:r>
            <a:r>
              <a:rPr sz="1600" spc="1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не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делает»;</a:t>
            </a:r>
            <a:endParaRPr sz="1600" dirty="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208915" algn="l"/>
                <a:tab pos="209550" algn="l"/>
                <a:tab pos="1534795" algn="l"/>
                <a:tab pos="3348990" algn="l"/>
                <a:tab pos="4283075" algn="l"/>
                <a:tab pos="4479925" algn="l"/>
                <a:tab pos="5774055" algn="l"/>
                <a:tab pos="6640830" algn="l"/>
                <a:tab pos="7424420" algn="l"/>
                <a:tab pos="8759825" algn="l"/>
                <a:tab pos="9832340" algn="l"/>
                <a:tab pos="10753725" algn="l"/>
              </a:tabLst>
            </a:pPr>
            <a:r>
              <a:rPr sz="1600" spc="30" dirty="0">
                <a:latin typeface="Times New Roman"/>
                <a:cs typeface="Times New Roman"/>
              </a:rPr>
              <a:t>о</a:t>
            </a:r>
            <a:r>
              <a:rPr sz="1600" spc="-20" dirty="0">
                <a:latin typeface="Times New Roman"/>
                <a:cs typeface="Times New Roman"/>
              </a:rPr>
              <a:t>с</a:t>
            </a:r>
            <a:r>
              <a:rPr sz="1600" spc="-5" dirty="0">
                <a:latin typeface="Times New Roman"/>
                <a:cs typeface="Times New Roman"/>
              </a:rPr>
              <a:t>ущ</a:t>
            </a:r>
            <a:r>
              <a:rPr sz="1600" spc="25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с</a:t>
            </a:r>
            <a:r>
              <a:rPr sz="1600" spc="-5" dirty="0">
                <a:latin typeface="Times New Roman"/>
                <a:cs typeface="Times New Roman"/>
              </a:rPr>
              <a:t>т</a:t>
            </a:r>
            <a:r>
              <a:rPr sz="1600" spc="-30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ляет</a:t>
            </a:r>
            <a:r>
              <a:rPr sz="1600" dirty="0">
                <a:latin typeface="Times New Roman"/>
                <a:cs typeface="Times New Roman"/>
              </a:rPr>
              <a:t>	и</a:t>
            </a:r>
            <a:r>
              <a:rPr sz="1600" spc="-10" dirty="0">
                <a:latin typeface="Times New Roman"/>
                <a:cs typeface="Times New Roman"/>
              </a:rPr>
              <a:t>нди</a:t>
            </a:r>
            <a:r>
              <a:rPr sz="1600" spc="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ид</a:t>
            </a:r>
            <a:r>
              <a:rPr sz="1600" spc="-25" dirty="0">
                <a:latin typeface="Times New Roman"/>
                <a:cs typeface="Times New Roman"/>
              </a:rPr>
              <a:t>у</a:t>
            </a:r>
            <a:r>
              <a:rPr sz="1600" spc="15" dirty="0">
                <a:latin typeface="Times New Roman"/>
                <a:cs typeface="Times New Roman"/>
              </a:rPr>
              <a:t>а</a:t>
            </a:r>
            <a:r>
              <a:rPr sz="1600" spc="-5" dirty="0">
                <a:latin typeface="Times New Roman"/>
                <a:cs typeface="Times New Roman"/>
              </a:rPr>
              <a:t>лиз</a:t>
            </a:r>
            <a:r>
              <a:rPr sz="1600" dirty="0">
                <a:latin typeface="Times New Roman"/>
                <a:cs typeface="Times New Roman"/>
              </a:rPr>
              <a:t>аци</a:t>
            </a:r>
            <a:r>
              <a:rPr sz="1600" spc="-5" dirty="0">
                <a:latin typeface="Times New Roman"/>
                <a:cs typeface="Times New Roman"/>
              </a:rPr>
              <a:t>ю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spc="-65" dirty="0">
                <a:latin typeface="Times New Roman"/>
                <a:cs typeface="Times New Roman"/>
              </a:rPr>
              <a:t>б</a:t>
            </a:r>
            <a:r>
              <a:rPr sz="1600" spc="-1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ч</a:t>
            </a:r>
            <a:r>
              <a:rPr sz="1600" spc="5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н</a:t>
            </a:r>
            <a:r>
              <a:rPr sz="1600" spc="-10" dirty="0">
                <a:latin typeface="Times New Roman"/>
                <a:cs typeface="Times New Roman"/>
              </a:rPr>
              <a:t>и</a:t>
            </a:r>
            <a:r>
              <a:rPr sz="1600" spc="-5" dirty="0">
                <a:latin typeface="Times New Roman"/>
                <a:cs typeface="Times New Roman"/>
              </a:rPr>
              <a:t>я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-</a:t>
            </a:r>
            <a:r>
              <a:rPr sz="1600" dirty="0">
                <a:latin typeface="Times New Roman"/>
                <a:cs typeface="Times New Roman"/>
              </a:rPr>
              <a:t>	мин</a:t>
            </a:r>
            <a:r>
              <a:rPr sz="1600" spc="-10" dirty="0">
                <a:latin typeface="Times New Roman"/>
                <a:cs typeface="Times New Roman"/>
              </a:rPr>
              <a:t>им</a:t>
            </a:r>
            <a:r>
              <a:rPr sz="1600" dirty="0">
                <a:latin typeface="Times New Roman"/>
                <a:cs typeface="Times New Roman"/>
              </a:rPr>
              <a:t>а</a:t>
            </a:r>
            <a:r>
              <a:rPr sz="1600" spc="-5" dirty="0">
                <a:latin typeface="Times New Roman"/>
                <a:cs typeface="Times New Roman"/>
              </a:rPr>
              <a:t>л</a:t>
            </a:r>
            <a:r>
              <a:rPr sz="1600" dirty="0">
                <a:latin typeface="Times New Roman"/>
                <a:cs typeface="Times New Roman"/>
              </a:rPr>
              <a:t>ь</a:t>
            </a:r>
            <a:r>
              <a:rPr sz="1600" spc="-10" dirty="0">
                <a:latin typeface="Times New Roman"/>
                <a:cs typeface="Times New Roman"/>
              </a:rPr>
              <a:t>на</a:t>
            </a:r>
            <a:r>
              <a:rPr sz="1600" spc="-5" dirty="0">
                <a:latin typeface="Times New Roman"/>
                <a:cs typeface="Times New Roman"/>
              </a:rPr>
              <a:t>я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п</a:t>
            </a:r>
            <a:r>
              <a:rPr sz="1600" spc="-25" dirty="0">
                <a:latin typeface="Times New Roman"/>
                <a:cs typeface="Times New Roman"/>
              </a:rPr>
              <a:t>о</a:t>
            </a:r>
            <a:r>
              <a:rPr sz="1600" dirty="0">
                <a:latin typeface="Times New Roman"/>
                <a:cs typeface="Times New Roman"/>
              </a:rPr>
              <a:t>м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spc="-10" dirty="0">
                <a:latin typeface="Times New Roman"/>
                <a:cs typeface="Times New Roman"/>
              </a:rPr>
              <a:t>щь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со</a:t>
            </a:r>
            <a:r>
              <a:rPr sz="1600" spc="-15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еты,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н</a:t>
            </a:r>
            <a:r>
              <a:rPr sz="1600" spc="-20" dirty="0">
                <a:latin typeface="Times New Roman"/>
                <a:cs typeface="Times New Roman"/>
              </a:rPr>
              <a:t>а</a:t>
            </a:r>
            <a:r>
              <a:rPr sz="1600" spc="-10" dirty="0">
                <a:latin typeface="Times New Roman"/>
                <a:cs typeface="Times New Roman"/>
              </a:rPr>
              <a:t>п</a:t>
            </a:r>
            <a:r>
              <a:rPr sz="1600" spc="-40" dirty="0">
                <a:latin typeface="Times New Roman"/>
                <a:cs typeface="Times New Roman"/>
              </a:rPr>
              <a:t>о</a:t>
            </a:r>
            <a:r>
              <a:rPr sz="1600" dirty="0">
                <a:latin typeface="Times New Roman"/>
                <a:cs typeface="Times New Roman"/>
              </a:rPr>
              <a:t>ми</a:t>
            </a:r>
            <a:r>
              <a:rPr sz="1600" spc="-10" dirty="0">
                <a:latin typeface="Times New Roman"/>
                <a:cs typeface="Times New Roman"/>
              </a:rPr>
              <a:t>н</a:t>
            </a:r>
            <a:r>
              <a:rPr sz="1600" dirty="0">
                <a:latin typeface="Times New Roman"/>
                <a:cs typeface="Times New Roman"/>
              </a:rPr>
              <a:t>ани</a:t>
            </a:r>
            <a:r>
              <a:rPr sz="1600" spc="-5" dirty="0">
                <a:latin typeface="Times New Roman"/>
                <a:cs typeface="Times New Roman"/>
              </a:rPr>
              <a:t>я,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на</a:t>
            </a:r>
            <a:r>
              <a:rPr sz="1600" spc="-20" dirty="0">
                <a:latin typeface="Times New Roman"/>
                <a:cs typeface="Times New Roman"/>
              </a:rPr>
              <a:t>в</a:t>
            </a:r>
            <a:r>
              <a:rPr sz="1600" spc="-40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дя</a:t>
            </a:r>
            <a:r>
              <a:rPr sz="1600" dirty="0">
                <a:latin typeface="Times New Roman"/>
                <a:cs typeface="Times New Roman"/>
              </a:rPr>
              <a:t>щи</a:t>
            </a:r>
            <a:r>
              <a:rPr sz="1600" spc="-5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5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spc="-10" dirty="0">
                <a:latin typeface="Times New Roman"/>
                <a:cs typeface="Times New Roman"/>
              </a:rPr>
              <a:t>пр</a:t>
            </a:r>
            <a:r>
              <a:rPr sz="1600" spc="35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10" dirty="0">
                <a:latin typeface="Times New Roman"/>
                <a:cs typeface="Times New Roman"/>
              </a:rPr>
              <a:t>ы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по</a:t>
            </a:r>
            <a:r>
              <a:rPr sz="1600" spc="-25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аз,  дополнительное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объяснение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6999" y="231083"/>
            <a:ext cx="6719695" cy="832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15430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215"/>
              </a:spcBef>
            </a:pPr>
            <a:r>
              <a:rPr b="1" u="sng" spc="-5" dirty="0">
                <a:solidFill>
                  <a:srgbClr val="C00000"/>
                </a:solidFill>
                <a:latin typeface="Times New Roman"/>
                <a:cs typeface="Times New Roman"/>
              </a:rPr>
              <a:t>Заключительная</a:t>
            </a:r>
            <a:r>
              <a:rPr b="1" u="sng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b="1" u="sng" spc="-5" dirty="0">
                <a:solidFill>
                  <a:srgbClr val="C00000"/>
                </a:solidFill>
                <a:latin typeface="Times New Roman"/>
                <a:cs typeface="Times New Roman"/>
              </a:rPr>
              <a:t>часть</a:t>
            </a:r>
            <a:endParaRPr u="sng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90800" y="1078417"/>
            <a:ext cx="7620000" cy="6495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15557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25"/>
              </a:spcBef>
            </a:pPr>
            <a:r>
              <a:rPr lang="ru-RU"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5</a:t>
            </a:r>
            <a:r>
              <a:rPr sz="3200" b="1" spc="-5" dirty="0" smtClean="0">
                <a:solidFill>
                  <a:srgbClr val="C00000"/>
                </a:solidFill>
                <a:latin typeface="Times New Roman"/>
                <a:cs typeface="Times New Roman"/>
              </a:rPr>
              <a:t>.</a:t>
            </a:r>
            <a:r>
              <a:rPr sz="3200" b="1" spc="-1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Анализ</a:t>
            </a:r>
            <a:r>
              <a:rPr sz="3200" b="1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результатов</a:t>
            </a:r>
            <a:r>
              <a:rPr sz="32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деятельности</a:t>
            </a:r>
            <a:endParaRPr sz="32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974" y="1967610"/>
            <a:ext cx="7468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Цель </a:t>
            </a:r>
            <a:r>
              <a:rPr sz="1800" spc="-10" dirty="0">
                <a:latin typeface="Times New Roman"/>
                <a:cs typeface="Times New Roman"/>
              </a:rPr>
              <a:t>данного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этапа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НОД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сопоставление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результата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целью.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6000" y="2372858"/>
            <a:ext cx="1025525" cy="3695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4"/>
              </a:spcBef>
            </a:pPr>
            <a:r>
              <a:rPr sz="1800" b="1" spc="-5" dirty="0">
                <a:latin typeface="Times New Roman"/>
                <a:cs typeface="Times New Roman"/>
              </a:rPr>
              <a:t>педагог</a:t>
            </a:r>
            <a:endParaRPr sz="1800" dirty="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09405"/>
              </p:ext>
            </p:extLst>
          </p:nvPr>
        </p:nvGraphicFramePr>
        <p:xfrm>
          <a:off x="1899764" y="3352800"/>
          <a:ext cx="8524099" cy="2441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97158"/>
                <a:gridCol w="3726941"/>
              </a:tblGrid>
              <a:tr h="1829165">
                <a:tc>
                  <a:txBody>
                    <a:bodyPr/>
                    <a:lstStyle/>
                    <a:p>
                      <a:pPr marL="91440">
                        <a:lnSpc>
                          <a:spcPts val="1905"/>
                        </a:lnSpc>
                        <a:spcBef>
                          <a:spcPts val="365"/>
                        </a:spcBef>
                      </a:pPr>
                      <a:r>
                        <a:rPr lang="ru-RU" sz="1600" dirty="0" smtClean="0">
                          <a:latin typeface="Times New Roman"/>
                          <a:cs typeface="Times New Roman"/>
                        </a:rPr>
                        <a:t> 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indent="4495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организует осмысление их деятельности на занятии с помощью вопросов: «Где были?», «Чем занимались?», «Что узнали?», «Кому помогли?».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12634">
                <a:tc>
                  <a:txBody>
                    <a:bodyPr/>
                    <a:lstStyle/>
                    <a:p>
                      <a:pPr marL="91440" marR="74295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1209675" algn="l"/>
                          <a:tab pos="1836420" algn="l"/>
                          <a:tab pos="2078989" algn="l"/>
                          <a:tab pos="2823845" algn="l"/>
                          <a:tab pos="3077210" algn="l"/>
                        </a:tabLst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ка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т	де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й	к	о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це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нк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е	и	само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оце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нке  результатов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446F9D"/>
                      </a:solidFill>
                      <a:prstDash val="solid"/>
                    </a:lnL>
                    <a:lnR w="19050">
                      <a:solidFill>
                        <a:srgbClr val="446F9D"/>
                      </a:solidFill>
                      <a:prstDash val="solid"/>
                    </a:lnR>
                    <a:lnT w="19050">
                      <a:solidFill>
                        <a:srgbClr val="446F9D"/>
                      </a:solidFill>
                      <a:prstDash val="solid"/>
                    </a:lnT>
                    <a:lnB w="19050">
                      <a:solidFill>
                        <a:srgbClr val="446F9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5600" y="3329836"/>
            <a:ext cx="3733800" cy="240619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 flipH="1">
            <a:off x="2285998" y="2742428"/>
            <a:ext cx="838201" cy="534171"/>
          </a:xfrm>
          <a:custGeom>
            <a:avLst/>
            <a:gdLst/>
            <a:ahLst/>
            <a:cxnLst/>
            <a:rect l="l" t="t" r="r" b="b"/>
            <a:pathLst>
              <a:path w="111125" h="416560">
                <a:moveTo>
                  <a:pt x="49395" y="406157"/>
                </a:moveTo>
                <a:lnTo>
                  <a:pt x="55245" y="416179"/>
                </a:lnTo>
                <a:lnTo>
                  <a:pt x="60730" y="406781"/>
                </a:lnTo>
                <a:lnTo>
                  <a:pt x="50038" y="406781"/>
                </a:lnTo>
                <a:lnTo>
                  <a:pt x="49395" y="406157"/>
                </a:lnTo>
                <a:close/>
              </a:path>
              <a:path w="111125" h="416560">
                <a:moveTo>
                  <a:pt x="45720" y="361950"/>
                </a:moveTo>
                <a:lnTo>
                  <a:pt x="45720" y="399860"/>
                </a:lnTo>
                <a:lnTo>
                  <a:pt x="49395" y="406157"/>
                </a:lnTo>
                <a:lnTo>
                  <a:pt x="50038" y="406781"/>
                </a:lnTo>
                <a:lnTo>
                  <a:pt x="60579" y="406781"/>
                </a:lnTo>
                <a:lnTo>
                  <a:pt x="60942" y="406417"/>
                </a:lnTo>
                <a:lnTo>
                  <a:pt x="64770" y="399860"/>
                </a:lnTo>
                <a:lnTo>
                  <a:pt x="64770" y="392430"/>
                </a:lnTo>
                <a:lnTo>
                  <a:pt x="46990" y="392430"/>
                </a:lnTo>
                <a:lnTo>
                  <a:pt x="55244" y="378278"/>
                </a:lnTo>
                <a:lnTo>
                  <a:pt x="45720" y="361950"/>
                </a:lnTo>
                <a:close/>
              </a:path>
              <a:path w="111125" h="416560">
                <a:moveTo>
                  <a:pt x="60942" y="406417"/>
                </a:moveTo>
                <a:lnTo>
                  <a:pt x="60579" y="406781"/>
                </a:lnTo>
                <a:lnTo>
                  <a:pt x="60730" y="406781"/>
                </a:lnTo>
                <a:lnTo>
                  <a:pt x="60942" y="406417"/>
                </a:lnTo>
                <a:close/>
              </a:path>
              <a:path w="111125" h="416560">
                <a:moveTo>
                  <a:pt x="64770" y="399860"/>
                </a:moveTo>
                <a:lnTo>
                  <a:pt x="60942" y="406417"/>
                </a:lnTo>
                <a:lnTo>
                  <a:pt x="64770" y="402589"/>
                </a:lnTo>
                <a:lnTo>
                  <a:pt x="64770" y="399860"/>
                </a:lnTo>
                <a:close/>
              </a:path>
              <a:path w="111125" h="416560">
                <a:moveTo>
                  <a:pt x="45720" y="399860"/>
                </a:moveTo>
                <a:lnTo>
                  <a:pt x="45720" y="402589"/>
                </a:lnTo>
                <a:lnTo>
                  <a:pt x="49395" y="406157"/>
                </a:lnTo>
                <a:lnTo>
                  <a:pt x="45720" y="399860"/>
                </a:lnTo>
                <a:close/>
              </a:path>
              <a:path w="111125" h="416560">
                <a:moveTo>
                  <a:pt x="10541" y="310261"/>
                </a:moveTo>
                <a:lnTo>
                  <a:pt x="5968" y="312800"/>
                </a:lnTo>
                <a:lnTo>
                  <a:pt x="1524" y="315468"/>
                </a:lnTo>
                <a:lnTo>
                  <a:pt x="0" y="321310"/>
                </a:lnTo>
                <a:lnTo>
                  <a:pt x="2540" y="325882"/>
                </a:lnTo>
                <a:lnTo>
                  <a:pt x="45720" y="399860"/>
                </a:lnTo>
                <a:lnTo>
                  <a:pt x="45720" y="361950"/>
                </a:lnTo>
                <a:lnTo>
                  <a:pt x="19050" y="316230"/>
                </a:lnTo>
                <a:lnTo>
                  <a:pt x="16383" y="311785"/>
                </a:lnTo>
                <a:lnTo>
                  <a:pt x="10541" y="310261"/>
                </a:lnTo>
                <a:close/>
              </a:path>
              <a:path w="111125" h="416560">
                <a:moveTo>
                  <a:pt x="99949" y="310261"/>
                </a:moveTo>
                <a:lnTo>
                  <a:pt x="94107" y="311785"/>
                </a:lnTo>
                <a:lnTo>
                  <a:pt x="91440" y="316230"/>
                </a:lnTo>
                <a:lnTo>
                  <a:pt x="64770" y="361950"/>
                </a:lnTo>
                <a:lnTo>
                  <a:pt x="64770" y="399860"/>
                </a:lnTo>
                <a:lnTo>
                  <a:pt x="110617" y="321310"/>
                </a:lnTo>
                <a:lnTo>
                  <a:pt x="109093" y="315468"/>
                </a:lnTo>
                <a:lnTo>
                  <a:pt x="104521" y="312800"/>
                </a:lnTo>
                <a:lnTo>
                  <a:pt x="99949" y="310261"/>
                </a:lnTo>
                <a:close/>
              </a:path>
              <a:path w="111125" h="416560">
                <a:moveTo>
                  <a:pt x="55244" y="378278"/>
                </a:moveTo>
                <a:lnTo>
                  <a:pt x="46990" y="392430"/>
                </a:lnTo>
                <a:lnTo>
                  <a:pt x="63500" y="392430"/>
                </a:lnTo>
                <a:lnTo>
                  <a:pt x="55244" y="378278"/>
                </a:lnTo>
                <a:close/>
              </a:path>
              <a:path w="111125" h="416560">
                <a:moveTo>
                  <a:pt x="64770" y="361950"/>
                </a:moveTo>
                <a:lnTo>
                  <a:pt x="55244" y="378278"/>
                </a:lnTo>
                <a:lnTo>
                  <a:pt x="63500" y="392430"/>
                </a:lnTo>
                <a:lnTo>
                  <a:pt x="64770" y="392430"/>
                </a:lnTo>
                <a:lnTo>
                  <a:pt x="64770" y="361950"/>
                </a:lnTo>
                <a:close/>
              </a:path>
              <a:path w="111125" h="416560">
                <a:moveTo>
                  <a:pt x="60579" y="0"/>
                </a:moveTo>
                <a:lnTo>
                  <a:pt x="50038" y="0"/>
                </a:lnTo>
                <a:lnTo>
                  <a:pt x="45720" y="4318"/>
                </a:lnTo>
                <a:lnTo>
                  <a:pt x="45720" y="361950"/>
                </a:lnTo>
                <a:lnTo>
                  <a:pt x="55244" y="378278"/>
                </a:lnTo>
                <a:lnTo>
                  <a:pt x="64769" y="361950"/>
                </a:lnTo>
                <a:lnTo>
                  <a:pt x="64770" y="4318"/>
                </a:lnTo>
                <a:lnTo>
                  <a:pt x="60579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2255" y="272829"/>
            <a:ext cx="6841745" cy="833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154940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220"/>
              </a:spcBef>
            </a:pPr>
            <a:r>
              <a:rPr b="1" u="sng" spc="-5" dirty="0">
                <a:solidFill>
                  <a:srgbClr val="C00000"/>
                </a:solidFill>
                <a:latin typeface="Times New Roman"/>
                <a:cs typeface="Times New Roman"/>
              </a:rPr>
              <a:t>Заключительная</a:t>
            </a:r>
            <a:r>
              <a:rPr b="1" u="sng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b="1" u="sng" spc="-5" dirty="0">
                <a:solidFill>
                  <a:srgbClr val="C00000"/>
                </a:solidFill>
                <a:latin typeface="Times New Roman"/>
                <a:cs typeface="Times New Roman"/>
              </a:rPr>
              <a:t>часть</a:t>
            </a:r>
            <a:endParaRPr u="sng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1121" y="1143000"/>
            <a:ext cx="5196840" cy="648896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154940" rIns="0" bIns="0" rtlCol="0">
            <a:spAutoFit/>
          </a:bodyPr>
          <a:lstStyle/>
          <a:p>
            <a:pPr marL="92075" algn="ctr">
              <a:lnSpc>
                <a:spcPct val="100000"/>
              </a:lnSpc>
              <a:spcBef>
                <a:spcPts val="1220"/>
              </a:spcBef>
            </a:pPr>
            <a:r>
              <a:rPr lang="ru-RU"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6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.</a:t>
            </a:r>
            <a:r>
              <a:rPr sz="3200" b="1" spc="-3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Подведение</a:t>
            </a:r>
            <a:r>
              <a:rPr sz="32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итогов</a:t>
            </a:r>
            <a:endParaRPr sz="32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2255" y="2029721"/>
            <a:ext cx="6624320" cy="1577340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345"/>
              </a:spcBef>
            </a:pPr>
            <a:r>
              <a:rPr sz="1800" spc="-5" dirty="0">
                <a:latin typeface="Times New Roman"/>
                <a:cs typeface="Times New Roman"/>
              </a:rPr>
              <a:t>На данном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этапе НОД педагог: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50"/>
              </a:spcBef>
              <a:buFont typeface="Wingdings"/>
              <a:buChar char=""/>
              <a:tabLst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высказывает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одобрение по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поводу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дружной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работы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детей,</a:t>
            </a:r>
            <a:endParaRPr sz="1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1080"/>
              </a:spcBef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находит,</a:t>
            </a:r>
            <a:r>
              <a:rPr sz="1800" spc="1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кого</a:t>
            </a:r>
            <a:r>
              <a:rPr sz="1800" spc="1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что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похвалить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(не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только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результат,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но</a:t>
            </a:r>
            <a:r>
              <a:rPr sz="1800" spc="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1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деятельность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процессе)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0" y="3660914"/>
            <a:ext cx="4629150" cy="2789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2514600"/>
            <a:ext cx="9078087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07154" algn="l"/>
              </a:tabLst>
            </a:pPr>
            <a:r>
              <a:rPr sz="54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sz="5400" b="1" spc="-16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54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СИБ</a:t>
            </a:r>
            <a:r>
              <a:rPr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5400" b="1" spc="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	ВНИМАНИЕ!</a:t>
            </a:r>
            <a:endParaRPr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0276" y="304800"/>
            <a:ext cx="99822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</a:t>
            </a:r>
            <a:r>
              <a:rPr b="1" spc="-4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r>
              <a:rPr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занятиям</a:t>
            </a:r>
            <a:endParaRPr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800" y="1219200"/>
            <a:ext cx="11725275" cy="43313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ru-RU" sz="1600" spc="-20" dirty="0" smtClean="0">
                <a:latin typeface="Times New Roman"/>
                <a:cs typeface="Times New Roman"/>
              </a:rPr>
              <a:t>    </a:t>
            </a:r>
            <a:r>
              <a:rPr sz="1600" spc="-20" dirty="0" err="1" smtClean="0">
                <a:latin typeface="Times New Roman"/>
                <a:cs typeface="Times New Roman"/>
              </a:rPr>
              <a:t>Подготовка</a:t>
            </a:r>
            <a:r>
              <a:rPr sz="1600" spc="-20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воспитателя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занятиям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состоит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из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трѐх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этапов:</a:t>
            </a:r>
            <a:endParaRPr sz="16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354965" algn="l"/>
                <a:tab pos="355600" algn="l"/>
              </a:tabLst>
            </a:pPr>
            <a:r>
              <a:rPr sz="1600" spc="-10" dirty="0" err="1" smtClean="0">
                <a:latin typeface="Times New Roman"/>
                <a:cs typeface="Times New Roman"/>
              </a:rPr>
              <a:t>Планирование</a:t>
            </a:r>
            <a:r>
              <a:rPr sz="1600" spc="20" dirty="0" smtClean="0">
                <a:latin typeface="Times New Roman"/>
                <a:cs typeface="Times New Roman"/>
              </a:rPr>
              <a:t> </a:t>
            </a:r>
            <a:r>
              <a:rPr sz="1600" spc="-5" dirty="0" err="1" smtClean="0">
                <a:latin typeface="Times New Roman"/>
                <a:cs typeface="Times New Roman"/>
              </a:rPr>
              <a:t>занятий</a:t>
            </a:r>
            <a:r>
              <a:rPr sz="1600" spc="-5" dirty="0" smtClean="0">
                <a:latin typeface="Times New Roman"/>
                <a:cs typeface="Times New Roman"/>
              </a:rPr>
              <a:t>;</a:t>
            </a:r>
            <a:endParaRPr lang="ru-RU" sz="16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354965" algn="l"/>
                <a:tab pos="355600" algn="l"/>
              </a:tabLst>
            </a:pPr>
            <a:r>
              <a:rPr sz="1600" spc="-20" dirty="0" err="1" smtClean="0">
                <a:latin typeface="Times New Roman"/>
                <a:cs typeface="Times New Roman"/>
              </a:rPr>
              <a:t>Подготовка</a:t>
            </a:r>
            <a:r>
              <a:rPr sz="1600" spc="-45" dirty="0" smtClean="0">
                <a:latin typeface="Times New Roman"/>
                <a:cs typeface="Times New Roman"/>
              </a:rPr>
              <a:t> </a:t>
            </a:r>
            <a:r>
              <a:rPr sz="1600" spc="-15" dirty="0" err="1" smtClean="0">
                <a:latin typeface="Times New Roman"/>
                <a:cs typeface="Times New Roman"/>
              </a:rPr>
              <a:t>оборудования</a:t>
            </a:r>
            <a:r>
              <a:rPr sz="1600" spc="-15" dirty="0" smtClean="0">
                <a:latin typeface="Times New Roman"/>
                <a:cs typeface="Times New Roman"/>
              </a:rPr>
              <a:t>;</a:t>
            </a:r>
            <a:endParaRPr lang="ru-RU" sz="16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354965" algn="l"/>
                <a:tab pos="355600" algn="l"/>
              </a:tabLst>
            </a:pPr>
            <a:r>
              <a:rPr sz="1600" spc="-20" dirty="0" err="1" smtClean="0">
                <a:latin typeface="Times New Roman"/>
                <a:cs typeface="Times New Roman"/>
              </a:rPr>
              <a:t>Подготовка</a:t>
            </a:r>
            <a:r>
              <a:rPr sz="1600" spc="-20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 к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 err="1" smtClean="0">
                <a:latin typeface="Times New Roman"/>
                <a:cs typeface="Times New Roman"/>
              </a:rPr>
              <a:t>занятию</a:t>
            </a:r>
            <a:r>
              <a:rPr sz="1600" spc="-5" dirty="0" smtClean="0">
                <a:latin typeface="Times New Roman"/>
                <a:cs typeface="Times New Roman"/>
              </a:rPr>
              <a:t>.</a:t>
            </a:r>
            <a:endParaRPr lang="ru-RU" sz="1600" dirty="0">
              <a:latin typeface="Times New Roman"/>
              <a:cs typeface="Times New Roman"/>
            </a:endParaRPr>
          </a:p>
          <a:p>
            <a:pPr marL="12065">
              <a:lnSpc>
                <a:spcPct val="100000"/>
              </a:lnSpc>
              <a:tabLst>
                <a:tab pos="405765" algn="l"/>
                <a:tab pos="406400" algn="l"/>
              </a:tabLst>
            </a:pPr>
            <a:r>
              <a:rPr lang="ru-RU" sz="1600" b="1" i="1" spc="-10" dirty="0">
                <a:latin typeface="Times New Roman"/>
                <a:cs typeface="Times New Roman"/>
              </a:rPr>
              <a:t>	</a:t>
            </a:r>
            <a:r>
              <a:rPr sz="1600" b="1" i="1" u="sng" spc="-10" dirty="0" err="1" smtClean="0">
                <a:latin typeface="Times New Roman"/>
                <a:cs typeface="Times New Roman"/>
              </a:rPr>
              <a:t>Планирование</a:t>
            </a:r>
            <a:r>
              <a:rPr sz="1600" b="1" i="1" u="sng" spc="10" dirty="0" smtClean="0">
                <a:latin typeface="Times New Roman"/>
                <a:cs typeface="Times New Roman"/>
              </a:rPr>
              <a:t> </a:t>
            </a:r>
            <a:r>
              <a:rPr sz="1600" b="1" i="1" u="sng" spc="-10" dirty="0">
                <a:latin typeface="Times New Roman"/>
                <a:cs typeface="Times New Roman"/>
              </a:rPr>
              <a:t>занятий:</a:t>
            </a:r>
            <a:endParaRPr sz="1600" u="sng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spc="-15" dirty="0" smtClean="0">
                <a:latin typeface="Times New Roman"/>
                <a:cs typeface="Times New Roman"/>
              </a:rPr>
              <a:t>     - </a:t>
            </a:r>
            <a:r>
              <a:rPr lang="ru-RU" sz="1600" spc="-15" dirty="0">
                <a:latin typeface="Times New Roman"/>
                <a:cs typeface="Times New Roman"/>
              </a:rPr>
              <a:t>о</a:t>
            </a:r>
            <a:r>
              <a:rPr sz="1600" spc="-15" dirty="0" err="1" smtClean="0">
                <a:latin typeface="Times New Roman"/>
                <a:cs typeface="Times New Roman"/>
              </a:rPr>
              <a:t>тобрать</a:t>
            </a:r>
            <a:r>
              <a:rPr sz="1600" spc="-5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программное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содержание,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наметить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методы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 err="1" smtClean="0">
                <a:latin typeface="Times New Roman"/>
                <a:cs typeface="Times New Roman"/>
              </a:rPr>
              <a:t>при</a:t>
            </a:r>
            <a:r>
              <a:rPr lang="ru-RU" sz="1600" spc="-10" dirty="0" smtClean="0">
                <a:latin typeface="Times New Roman"/>
                <a:cs typeface="Times New Roman"/>
              </a:rPr>
              <a:t>ё</a:t>
            </a:r>
            <a:r>
              <a:rPr sz="1600" spc="-10" dirty="0" err="1" smtClean="0">
                <a:latin typeface="Times New Roman"/>
                <a:cs typeface="Times New Roman"/>
              </a:rPr>
              <a:t>мы</a:t>
            </a:r>
            <a:r>
              <a:rPr sz="1600" spc="-10" dirty="0">
                <a:latin typeface="Times New Roman"/>
                <a:cs typeface="Times New Roman"/>
              </a:rPr>
              <a:t>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детально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продумать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ход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занятия.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dirty="0" smtClean="0">
                <a:latin typeface="Times New Roman"/>
                <a:cs typeface="Times New Roman"/>
              </a:rPr>
              <a:t>     - </a:t>
            </a:r>
            <a:r>
              <a:rPr lang="ru-RU" sz="1600" dirty="0">
                <a:latin typeface="Times New Roman"/>
                <a:cs typeface="Times New Roman"/>
              </a:rPr>
              <a:t>с</a:t>
            </a:r>
            <a:r>
              <a:rPr sz="1600" dirty="0" err="1" smtClean="0">
                <a:latin typeface="Times New Roman"/>
                <a:cs typeface="Times New Roman"/>
              </a:rPr>
              <a:t>оставить</a:t>
            </a:r>
            <a:r>
              <a:rPr sz="1600" spc="15" dirty="0" smtClean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план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конспект,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который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включает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 err="1">
                <a:latin typeface="Times New Roman"/>
                <a:cs typeface="Times New Roman"/>
              </a:rPr>
              <a:t>себя</a:t>
            </a:r>
            <a:r>
              <a:rPr sz="1600" spc="-5" dirty="0" smtClean="0">
                <a:latin typeface="Times New Roman"/>
                <a:cs typeface="Times New Roman"/>
              </a:rPr>
              <a:t>:</a:t>
            </a:r>
            <a:r>
              <a:rPr lang="ru-RU" sz="1600" spc="-5" dirty="0" smtClean="0">
                <a:latin typeface="Times New Roman"/>
                <a:cs typeface="Times New Roman"/>
              </a:rPr>
              <a:t> </a:t>
            </a:r>
            <a:r>
              <a:rPr sz="1600" spc="-5" dirty="0" err="1" smtClean="0">
                <a:latin typeface="Times New Roman"/>
                <a:cs typeface="Times New Roman"/>
              </a:rPr>
              <a:t>программное</a:t>
            </a:r>
            <a:r>
              <a:rPr sz="1600" spc="30" dirty="0" smtClean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содержание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(образовательные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 err="1">
                <a:latin typeface="Times New Roman"/>
                <a:cs typeface="Times New Roman"/>
              </a:rPr>
              <a:t>задачи</a:t>
            </a:r>
            <a:r>
              <a:rPr sz="1600" spc="-10" dirty="0" smtClean="0">
                <a:latin typeface="Times New Roman"/>
                <a:cs typeface="Times New Roman"/>
              </a:rPr>
              <a:t>);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sz="1600" spc="-15" dirty="0" err="1" smtClean="0">
                <a:latin typeface="Times New Roman"/>
                <a:cs typeface="Times New Roman"/>
              </a:rPr>
              <a:t>оборудование</a:t>
            </a:r>
            <a:r>
              <a:rPr sz="1600" spc="-15" dirty="0" smtClean="0">
                <a:latin typeface="Times New Roman"/>
                <a:cs typeface="Times New Roman"/>
              </a:rPr>
              <a:t>;</a:t>
            </a:r>
            <a:endParaRPr lang="ru-RU"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     </a:t>
            </a:r>
            <a:r>
              <a:rPr lang="ru-RU" sz="1600" spc="-10" dirty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 </a:t>
            </a:r>
            <a:r>
              <a:rPr sz="1600" spc="-10" dirty="0" err="1" smtClean="0">
                <a:latin typeface="Times New Roman"/>
                <a:cs typeface="Times New Roman"/>
              </a:rPr>
              <a:t>предварительную</a:t>
            </a:r>
            <a:r>
              <a:rPr sz="1600" spc="50" dirty="0" smtClean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работу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детьми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(если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0" dirty="0" err="1">
                <a:latin typeface="Times New Roman"/>
                <a:cs typeface="Times New Roman"/>
              </a:rPr>
              <a:t>необходимо</a:t>
            </a:r>
            <a:r>
              <a:rPr sz="1600" spc="-20" dirty="0" smtClean="0">
                <a:latin typeface="Times New Roman"/>
                <a:cs typeface="Times New Roman"/>
              </a:rPr>
              <a:t>);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sz="1600" spc="-30" dirty="0" err="1" smtClean="0">
                <a:latin typeface="Times New Roman"/>
                <a:cs typeface="Times New Roman"/>
              </a:rPr>
              <a:t>ход</a:t>
            </a:r>
            <a:r>
              <a:rPr sz="1600" spc="-10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занятия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 err="1">
                <a:latin typeface="Times New Roman"/>
                <a:cs typeface="Times New Roman"/>
              </a:rPr>
              <a:t>методические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 err="1" smtClean="0">
                <a:latin typeface="Times New Roman"/>
                <a:cs typeface="Times New Roman"/>
              </a:rPr>
              <a:t>при</a:t>
            </a:r>
            <a:r>
              <a:rPr lang="ru-RU" sz="1600" spc="-10" dirty="0" smtClean="0">
                <a:latin typeface="Times New Roman"/>
                <a:cs typeface="Times New Roman"/>
              </a:rPr>
              <a:t>ё</a:t>
            </a:r>
            <a:r>
              <a:rPr sz="1600" spc="-10" dirty="0" err="1" smtClean="0">
                <a:latin typeface="Times New Roman"/>
                <a:cs typeface="Times New Roman"/>
              </a:rPr>
              <a:t>мы</a:t>
            </a:r>
            <a:r>
              <a:rPr sz="1600" spc="-10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b="1" i="1" spc="-15" dirty="0" smtClean="0">
                <a:latin typeface="Times New Roman"/>
                <a:cs typeface="Times New Roman"/>
              </a:rPr>
              <a:t>	</a:t>
            </a:r>
            <a:r>
              <a:rPr sz="1600" b="1" i="1" u="sng" spc="-15" dirty="0" err="1" smtClean="0">
                <a:latin typeface="Times New Roman"/>
                <a:cs typeface="Times New Roman"/>
              </a:rPr>
              <a:t>Подготовка</a:t>
            </a:r>
            <a:r>
              <a:rPr sz="1600" b="1" i="1" u="sng" spc="5" dirty="0" smtClean="0">
                <a:latin typeface="Times New Roman"/>
                <a:cs typeface="Times New Roman"/>
              </a:rPr>
              <a:t> </a:t>
            </a:r>
            <a:r>
              <a:rPr sz="1600" b="1" i="1" u="sng" spc="-10" dirty="0">
                <a:latin typeface="Times New Roman"/>
                <a:cs typeface="Times New Roman"/>
              </a:rPr>
              <a:t>оборудования:</a:t>
            </a:r>
            <a:endParaRPr sz="1600" u="sng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 </a:t>
            </a:r>
            <a:r>
              <a:rPr lang="ru-RU" sz="1600" spc="-10" dirty="0" smtClean="0">
                <a:latin typeface="Times New Roman"/>
                <a:cs typeface="Times New Roman"/>
              </a:rPr>
              <a:t>    - н</a:t>
            </a:r>
            <a:r>
              <a:rPr sz="1600" spc="-10" dirty="0" err="1" smtClean="0">
                <a:latin typeface="Times New Roman"/>
                <a:cs typeface="Times New Roman"/>
              </a:rPr>
              <a:t>акануне</a:t>
            </a:r>
            <a:r>
              <a:rPr sz="1600" spc="25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занятия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отобрать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оборудование,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проверить,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исправно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оно,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хватает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дидактического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материала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5" dirty="0" err="1">
                <a:latin typeface="Times New Roman"/>
                <a:cs typeface="Times New Roman"/>
              </a:rPr>
              <a:t>т.д</a:t>
            </a:r>
            <a:r>
              <a:rPr sz="1600" spc="-35" dirty="0" smtClean="0">
                <a:latin typeface="Times New Roman"/>
                <a:cs typeface="Times New Roman"/>
              </a:rPr>
              <a:t>.</a:t>
            </a:r>
            <a:r>
              <a:rPr lang="ru-RU" sz="1600" spc="-35" dirty="0" smtClean="0">
                <a:latin typeface="Times New Roman"/>
                <a:cs typeface="Times New Roman"/>
              </a:rPr>
              <a:t>;</a:t>
            </a:r>
            <a:endParaRPr sz="1600" dirty="0">
              <a:latin typeface="Times New Roman"/>
              <a:cs typeface="Times New Roman"/>
            </a:endParaRPr>
          </a:p>
          <a:p>
            <a:pPr marL="12700" marR="5080">
              <a:lnSpc>
                <a:spcPts val="1540"/>
              </a:lnSpc>
              <a:spcBef>
                <a:spcPts val="365"/>
              </a:spcBef>
              <a:tabLst>
                <a:tab pos="354965" algn="l"/>
                <a:tab pos="355600" algn="l"/>
              </a:tabLst>
            </a:pPr>
            <a:r>
              <a:rPr lang="ru-RU" sz="1600" spc="-20" dirty="0">
                <a:latin typeface="Times New Roman"/>
                <a:cs typeface="Times New Roman"/>
              </a:rPr>
              <a:t> </a:t>
            </a:r>
            <a:r>
              <a:rPr lang="ru-RU" sz="1600" spc="-20" dirty="0" smtClean="0">
                <a:latin typeface="Times New Roman"/>
                <a:cs typeface="Times New Roman"/>
              </a:rPr>
              <a:t>    - н</a:t>
            </a:r>
            <a:r>
              <a:rPr sz="1600" spc="-20" dirty="0" err="1" smtClean="0">
                <a:latin typeface="Times New Roman"/>
                <a:cs typeface="Times New Roman"/>
              </a:rPr>
              <a:t>екоторые</a:t>
            </a:r>
            <a:r>
              <a:rPr sz="1600" spc="10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занятия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требуют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более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длительной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предварительной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подготовки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(например,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если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необходимо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показать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проросший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лук,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lang="ru-RU" sz="1600" spc="-385" dirty="0" smtClean="0">
                <a:latin typeface="Times New Roman"/>
                <a:cs typeface="Times New Roman"/>
              </a:rPr>
              <a:t>      	</a:t>
            </a:r>
            <a:r>
              <a:rPr sz="1600" spc="-15" dirty="0" err="1" smtClean="0">
                <a:latin typeface="Times New Roman"/>
                <a:cs typeface="Times New Roman"/>
              </a:rPr>
              <a:t>его</a:t>
            </a:r>
            <a:r>
              <a:rPr sz="1600" spc="-5" dirty="0" smtClean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нужно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прорастить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 err="1">
                <a:latin typeface="Times New Roman"/>
                <a:cs typeface="Times New Roman"/>
              </a:rPr>
              <a:t>заранее</a:t>
            </a:r>
            <a:r>
              <a:rPr sz="1600" spc="-5" dirty="0" smtClean="0">
                <a:latin typeface="Times New Roman"/>
                <a:cs typeface="Times New Roman"/>
              </a:rPr>
              <a:t>)</a:t>
            </a:r>
            <a:r>
              <a:rPr lang="ru-RU" sz="1600" spc="-5" dirty="0" smtClean="0">
                <a:latin typeface="Times New Roman"/>
                <a:cs typeface="Times New Roman"/>
              </a:rPr>
              <a:t>;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ts val="1730"/>
              </a:lnSpc>
              <a:spcBef>
                <a:spcPts val="10"/>
              </a:spcBef>
              <a:tabLst>
                <a:tab pos="354965" algn="l"/>
                <a:tab pos="355600" algn="l"/>
              </a:tabLst>
            </a:pP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   - п</a:t>
            </a:r>
            <a:r>
              <a:rPr sz="1600" spc="-5" dirty="0" err="1" smtClean="0">
                <a:latin typeface="Times New Roman"/>
                <a:cs typeface="Times New Roman"/>
              </a:rPr>
              <a:t>ри</a:t>
            </a:r>
            <a:r>
              <a:rPr sz="1600" spc="10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планировании</a:t>
            </a:r>
            <a:r>
              <a:rPr sz="1600" spc="7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экскурсии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педагог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должен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заблаговременно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сходить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место,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определить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объекты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для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наблюдения,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продумать</a:t>
            </a:r>
            <a:endParaRPr sz="1600" dirty="0">
              <a:latin typeface="Times New Roman"/>
              <a:cs typeface="Times New Roman"/>
            </a:endParaRPr>
          </a:p>
          <a:p>
            <a:pPr marL="355600">
              <a:lnSpc>
                <a:spcPts val="1730"/>
              </a:lnSpc>
            </a:pPr>
            <a:r>
              <a:rPr sz="1600" dirty="0">
                <a:latin typeface="Times New Roman"/>
                <a:cs typeface="Times New Roman"/>
              </a:rPr>
              <a:t>самый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короткий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 err="1">
                <a:latin typeface="Times New Roman"/>
                <a:cs typeface="Times New Roman"/>
              </a:rPr>
              <a:t>безопасный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25" dirty="0" err="1" smtClean="0">
                <a:latin typeface="Times New Roman"/>
                <a:cs typeface="Times New Roman"/>
              </a:rPr>
              <a:t>маршрут</a:t>
            </a:r>
            <a:r>
              <a:rPr lang="ru-RU" sz="1600" spc="-25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b="1" i="1" spc="-15" dirty="0" smtClean="0">
                <a:latin typeface="Times New Roman"/>
                <a:cs typeface="Times New Roman"/>
              </a:rPr>
              <a:t>	</a:t>
            </a:r>
            <a:r>
              <a:rPr sz="1600" b="1" i="1" u="sng" spc="-15" dirty="0" err="1" smtClean="0">
                <a:latin typeface="Times New Roman"/>
                <a:cs typeface="Times New Roman"/>
              </a:rPr>
              <a:t>Подготовка</a:t>
            </a:r>
            <a:r>
              <a:rPr sz="1600" b="1" i="1" u="sng" spc="20" dirty="0" smtClean="0">
                <a:latin typeface="Times New Roman"/>
                <a:cs typeface="Times New Roman"/>
              </a:rPr>
              <a:t> </a:t>
            </a:r>
            <a:r>
              <a:rPr sz="1600" b="1" i="1" u="sng" spc="-20" dirty="0">
                <a:latin typeface="Times New Roman"/>
                <a:cs typeface="Times New Roman"/>
              </a:rPr>
              <a:t>детей</a:t>
            </a:r>
            <a:r>
              <a:rPr sz="1600" b="1" i="1" u="sng" spc="20" dirty="0">
                <a:latin typeface="Times New Roman"/>
                <a:cs typeface="Times New Roman"/>
              </a:rPr>
              <a:t> </a:t>
            </a:r>
            <a:r>
              <a:rPr sz="1600" b="1" i="1" u="sng" spc="-5" dirty="0">
                <a:latin typeface="Times New Roman"/>
                <a:cs typeface="Times New Roman"/>
              </a:rPr>
              <a:t>к</a:t>
            </a:r>
            <a:r>
              <a:rPr sz="1600" b="1" i="1" u="sng" spc="-10" dirty="0">
                <a:latin typeface="Times New Roman"/>
                <a:cs typeface="Times New Roman"/>
              </a:rPr>
              <a:t> </a:t>
            </a:r>
            <a:r>
              <a:rPr sz="1600" b="1" i="1" u="sng" spc="-5" dirty="0" err="1" smtClean="0">
                <a:latin typeface="Times New Roman"/>
                <a:cs typeface="Times New Roman"/>
              </a:rPr>
              <a:t>занятиям</a:t>
            </a:r>
            <a:r>
              <a:rPr lang="ru-RU" sz="1600" b="1" i="1" u="sng" spc="-5" dirty="0" smtClean="0">
                <a:latin typeface="Times New Roman"/>
                <a:cs typeface="Times New Roman"/>
              </a:rPr>
              <a:t>:</a:t>
            </a:r>
            <a:endParaRPr sz="1600" u="sng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    - с</a:t>
            </a:r>
            <a:r>
              <a:rPr sz="1600" spc="-5" dirty="0" err="1" smtClean="0">
                <a:latin typeface="Times New Roman"/>
                <a:cs typeface="Times New Roman"/>
              </a:rPr>
              <a:t>оздание</a:t>
            </a:r>
            <a:r>
              <a:rPr sz="1600" dirty="0" smtClean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интереса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 err="1">
                <a:latin typeface="Times New Roman"/>
                <a:cs typeface="Times New Roman"/>
              </a:rPr>
              <a:t>предстоящей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 err="1" smtClean="0">
                <a:latin typeface="Times New Roman"/>
                <a:cs typeface="Times New Roman"/>
              </a:rPr>
              <a:t>работе</a:t>
            </a:r>
            <a:r>
              <a:rPr lang="ru-RU" sz="1600" spc="-5" dirty="0" smtClean="0">
                <a:latin typeface="Times New Roman"/>
                <a:cs typeface="Times New Roman"/>
              </a:rPr>
              <a:t>;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    - п</a:t>
            </a:r>
            <a:r>
              <a:rPr sz="1600" spc="-5" dirty="0" err="1" smtClean="0">
                <a:latin typeface="Times New Roman"/>
                <a:cs typeface="Times New Roman"/>
              </a:rPr>
              <a:t>редупреждение</a:t>
            </a:r>
            <a:r>
              <a:rPr sz="1600" spc="40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начале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занятия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заранее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(минут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10),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чтобы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успели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закончить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свои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игры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настроиться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 err="1">
                <a:latin typeface="Times New Roman"/>
                <a:cs typeface="Times New Roman"/>
              </a:rPr>
              <a:t>на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 err="1" smtClean="0">
                <a:latin typeface="Times New Roman"/>
                <a:cs typeface="Times New Roman"/>
              </a:rPr>
              <a:t>занятие</a:t>
            </a:r>
            <a:r>
              <a:rPr lang="ru-RU" sz="1600" spc="-5" dirty="0" smtClean="0">
                <a:latin typeface="Times New Roman"/>
                <a:cs typeface="Times New Roman"/>
              </a:rPr>
              <a:t>;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latin typeface="Times New Roman"/>
                <a:cs typeface="Times New Roman"/>
              </a:rPr>
              <a:t>    - о</a:t>
            </a:r>
            <a:r>
              <a:rPr sz="1600" spc="-5" dirty="0" err="1" smtClean="0">
                <a:latin typeface="Times New Roman"/>
                <a:cs typeface="Times New Roman"/>
              </a:rPr>
              <a:t>рганизация</a:t>
            </a:r>
            <a:r>
              <a:rPr sz="1600" spc="45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работы дежурных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подготовке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 занятию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1066800"/>
            <a:ext cx="109728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Триединая</a:t>
            </a:r>
            <a:r>
              <a:rPr b="1" spc="-6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35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b="1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endParaRPr b="1"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2001113"/>
            <a:ext cx="10340975" cy="3732529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65"/>
              </a:spcBef>
              <a:tabLst>
                <a:tab pos="354965" algn="l"/>
                <a:tab pos="355600" algn="l"/>
              </a:tabLst>
            </a:pPr>
            <a:r>
              <a:rPr lang="ru-RU" sz="3200" b="1" spc="-15" dirty="0" smtClean="0">
                <a:latin typeface="Times New Roman"/>
                <a:cs typeface="Times New Roman"/>
              </a:rPr>
              <a:t>   </a:t>
            </a:r>
            <a:r>
              <a:rPr sz="3200" b="1" spc="-15" dirty="0" err="1" smtClean="0">
                <a:latin typeface="Times New Roman"/>
                <a:cs typeface="Times New Roman"/>
              </a:rPr>
              <a:t>Образовательная</a:t>
            </a:r>
            <a:r>
              <a:rPr sz="3200" b="1" spc="-15" dirty="0">
                <a:latin typeface="Times New Roman"/>
                <a:cs typeface="Times New Roman"/>
              </a:rPr>
              <a:t>: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повышать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уровень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развития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ребенка</a:t>
            </a:r>
            <a:endParaRPr sz="3200" dirty="0">
              <a:latin typeface="Times New Roman"/>
              <a:cs typeface="Times New Roman"/>
            </a:endParaRPr>
          </a:p>
          <a:p>
            <a:pPr marL="12700" marR="374650" algn="just">
              <a:lnSpc>
                <a:spcPct val="100000"/>
              </a:lnSpc>
              <a:spcBef>
                <a:spcPts val="770"/>
              </a:spcBef>
              <a:tabLst>
                <a:tab pos="354965" algn="l"/>
                <a:tab pos="355600" algn="l"/>
              </a:tabLst>
            </a:pPr>
            <a:r>
              <a:rPr lang="ru-RU" sz="3200" b="1" spc="-5" dirty="0" smtClean="0">
                <a:latin typeface="Times New Roman"/>
                <a:cs typeface="Times New Roman"/>
              </a:rPr>
              <a:t>   </a:t>
            </a:r>
            <a:r>
              <a:rPr sz="3200" b="1" spc="-5" dirty="0" err="1" smtClean="0">
                <a:latin typeface="Times New Roman"/>
                <a:cs typeface="Times New Roman"/>
              </a:rPr>
              <a:t>Воспитательная</a:t>
            </a:r>
            <a:r>
              <a:rPr sz="3200" b="1" spc="-5" dirty="0">
                <a:latin typeface="Times New Roman"/>
                <a:cs typeface="Times New Roman"/>
              </a:rPr>
              <a:t>: </a:t>
            </a:r>
            <a:r>
              <a:rPr sz="3200" spc="-15" dirty="0">
                <a:latin typeface="Times New Roman"/>
                <a:cs typeface="Times New Roman"/>
              </a:rPr>
              <a:t>формировать </a:t>
            </a:r>
            <a:r>
              <a:rPr sz="3200" spc="-5" dirty="0">
                <a:latin typeface="Times New Roman"/>
                <a:cs typeface="Times New Roman"/>
              </a:rPr>
              <a:t>нравственные </a:t>
            </a:r>
            <a:r>
              <a:rPr sz="3200" spc="-15" dirty="0" err="1">
                <a:latin typeface="Times New Roman"/>
                <a:cs typeface="Times New Roman"/>
              </a:rPr>
              <a:t>качества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lang="ru-RU" sz="3200" spc="-785" dirty="0" smtClean="0">
                <a:latin typeface="Times New Roman"/>
                <a:cs typeface="Times New Roman"/>
              </a:rPr>
              <a:t> </a:t>
            </a:r>
            <a:r>
              <a:rPr sz="3200" spc="5" dirty="0" err="1" smtClean="0">
                <a:latin typeface="Times New Roman"/>
                <a:cs typeface="Times New Roman"/>
              </a:rPr>
              <a:t>личности</a:t>
            </a:r>
            <a:r>
              <a:rPr sz="3200" spc="5" dirty="0">
                <a:latin typeface="Times New Roman"/>
                <a:cs typeface="Times New Roman"/>
              </a:rPr>
              <a:t>,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взгляды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 </a:t>
            </a:r>
            <a:r>
              <a:rPr sz="3200" spc="-5" dirty="0">
                <a:latin typeface="Times New Roman"/>
                <a:cs typeface="Times New Roman"/>
              </a:rPr>
              <a:t>убеждения.</a:t>
            </a:r>
            <a:endParaRPr sz="3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770"/>
              </a:spcBef>
              <a:tabLst>
                <a:tab pos="354965" algn="l"/>
                <a:tab pos="355600" algn="l"/>
              </a:tabLst>
            </a:pPr>
            <a:r>
              <a:rPr lang="ru-RU" sz="3200" b="1" dirty="0" smtClean="0">
                <a:latin typeface="Times New Roman"/>
                <a:cs typeface="Times New Roman"/>
              </a:rPr>
              <a:t>	</a:t>
            </a:r>
            <a:r>
              <a:rPr sz="3200" b="1" dirty="0" err="1" smtClean="0">
                <a:latin typeface="Times New Roman"/>
                <a:cs typeface="Times New Roman"/>
              </a:rPr>
              <a:t>Развивающая</a:t>
            </a:r>
            <a:r>
              <a:rPr sz="3200" b="1" dirty="0">
                <a:latin typeface="Times New Roman"/>
                <a:cs typeface="Times New Roman"/>
              </a:rPr>
              <a:t>: </a:t>
            </a:r>
            <a:r>
              <a:rPr sz="3200" spc="-5" dirty="0">
                <a:latin typeface="Times New Roman"/>
                <a:cs typeface="Times New Roman"/>
              </a:rPr>
              <a:t>при </a:t>
            </a:r>
            <a:r>
              <a:rPr sz="3200" spc="-15" dirty="0">
                <a:latin typeface="Times New Roman"/>
                <a:cs typeface="Times New Roman"/>
              </a:rPr>
              <a:t>обучении развивать </a:t>
            </a:r>
            <a:r>
              <a:rPr sz="3200" dirty="0">
                <a:latin typeface="Times New Roman"/>
                <a:cs typeface="Times New Roman"/>
              </a:rPr>
              <a:t>у </a:t>
            </a:r>
            <a:r>
              <a:rPr sz="3200" spc="-5" dirty="0">
                <a:latin typeface="Times New Roman"/>
                <a:cs typeface="Times New Roman"/>
              </a:rPr>
              <a:t>воспитанников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познавательный </a:t>
            </a:r>
            <a:r>
              <a:rPr sz="3200" spc="10" dirty="0">
                <a:latin typeface="Times New Roman"/>
                <a:cs typeface="Times New Roman"/>
              </a:rPr>
              <a:t>интерес, </a:t>
            </a:r>
            <a:r>
              <a:rPr sz="3200" dirty="0">
                <a:latin typeface="Times New Roman"/>
                <a:cs typeface="Times New Roman"/>
              </a:rPr>
              <a:t>творческие </a:t>
            </a:r>
            <a:r>
              <a:rPr sz="3200" spc="15" dirty="0">
                <a:latin typeface="Times New Roman"/>
                <a:cs typeface="Times New Roman"/>
              </a:rPr>
              <a:t>способности, </a:t>
            </a:r>
            <a:r>
              <a:rPr sz="3200" spc="-15" dirty="0">
                <a:latin typeface="Times New Roman"/>
                <a:cs typeface="Times New Roman"/>
              </a:rPr>
              <a:t>волю,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эмоции, </a:t>
            </a:r>
            <a:r>
              <a:rPr sz="3200" spc="-10" dirty="0">
                <a:latin typeface="Times New Roman"/>
                <a:cs typeface="Times New Roman"/>
              </a:rPr>
              <a:t>познавательные </a:t>
            </a:r>
            <a:r>
              <a:rPr sz="3200" spc="15" dirty="0">
                <a:latin typeface="Times New Roman"/>
                <a:cs typeface="Times New Roman"/>
              </a:rPr>
              <a:t>способности </a:t>
            </a:r>
            <a:r>
              <a:rPr sz="3200" dirty="0">
                <a:latin typeface="Times New Roman"/>
                <a:cs typeface="Times New Roman"/>
              </a:rPr>
              <a:t>– </a:t>
            </a:r>
            <a:r>
              <a:rPr sz="3200" spc="-15" dirty="0">
                <a:latin typeface="Times New Roman"/>
                <a:cs typeface="Times New Roman"/>
              </a:rPr>
              <a:t>речь, </a:t>
            </a:r>
            <a:r>
              <a:rPr sz="3200" spc="-5" dirty="0">
                <a:latin typeface="Times New Roman"/>
                <a:cs typeface="Times New Roman"/>
              </a:rPr>
              <a:t>память,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внимание,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воображение,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восприятие.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0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535115"/>
              </p:ext>
            </p:extLst>
          </p:nvPr>
        </p:nvGraphicFramePr>
        <p:xfrm>
          <a:off x="228600" y="228600"/>
          <a:ext cx="11811000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275"/>
                <a:gridCol w="3242235"/>
                <a:gridCol w="6098490"/>
              </a:tblGrid>
              <a:tr h="88420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Наименование задачи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Слово для начала формулировки задачи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На что может быть направлена задача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47799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Учить …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Формировать …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Способствовать …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Знакомить …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Обобщить …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Расширить представления…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выполнять основные виды операций;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представления о …;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осознавать признаки понятий, технологию процессов;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определять причинно-следственные связи, закономерности…;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правила поведения …;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146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Развивающие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Развивать …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Формировать …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Обогащать …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Систематизировать …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Обобщать …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Стимулировать …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… умения и навыки;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словарный запас детей;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способность анализировать, выделять главное, доказывать, определять и объяснять понятия, ставить и разрешать проблемы;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сенсорную сферу (глазомер, ориентировка в пространстве, точность, различение формы и цвета);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двигательную сферу (мелкую моторику рук, сноровку, соразмерность движений);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познавательный интерес учащихся;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…вида памяти (оперативная, зрительная, слуховая);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самостоятельность обучающихся; - способности к …;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075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Воспитательные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Воспитывать…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Способствовать …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нравственные, эстетических, трудовые, патриотические и др. качества личности (например, уважение к труду и работающему человеку, любовь к природе родного края, традициям русского народа, и т. д.);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общечеловеческие ценности (чувство меры, тактичность, и др.); - коммуникативные способности (доброту, взаимопомощь, толерантность  и т. п.).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14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533400"/>
            <a:ext cx="1043686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Cтруктура</a:t>
            </a:r>
            <a:r>
              <a:rPr sz="4000" b="1" spc="-3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</a:t>
            </a:r>
            <a:r>
              <a:rPr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sz="4000" b="1" spc="-2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учетом</a:t>
            </a:r>
            <a:r>
              <a:rPr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sz="4000" b="1" spc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000334"/>
              </p:ext>
            </p:extLst>
          </p:nvPr>
        </p:nvGraphicFramePr>
        <p:xfrm>
          <a:off x="1066800" y="1676400"/>
          <a:ext cx="10222865" cy="42563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4485"/>
                <a:gridCol w="7358380"/>
              </a:tblGrid>
              <a:tr h="1330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Вводная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часть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2115" indent="-343535">
                        <a:lnSpc>
                          <a:spcPts val="2105"/>
                        </a:lnSpc>
                        <a:buAutoNum type="arabicPeriod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Вовлечение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деятельность</a:t>
                      </a:r>
                    </a:p>
                    <a:p>
                      <a:pPr marL="412115" indent="-343535">
                        <a:lnSpc>
                          <a:spcPct val="100000"/>
                        </a:lnSpc>
                        <a:buAutoNum type="arabicPeriod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Мотивация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 err="1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 err="1" smtClean="0">
                          <a:latin typeface="Times New Roman"/>
                          <a:cs typeface="Times New Roman"/>
                        </a:rPr>
                        <a:t>детей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ct val="100000"/>
                        </a:lnSpc>
                        <a:buAutoNum type="arabicPeriod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Проектирование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решений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проблемной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ситуации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8622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Основная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часть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105"/>
                        </a:lnSpc>
                        <a:tabLst>
                          <a:tab pos="411480" algn="l"/>
                        </a:tabLst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dirty="0" smtClean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Выполнение</a:t>
                      </a:r>
                      <a:r>
                        <a:rPr sz="1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действий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(заданий),</a:t>
                      </a:r>
                      <a:r>
                        <a:rPr sz="1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направленных</a:t>
                      </a:r>
                      <a:r>
                        <a:rPr sz="1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8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достижение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цели: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ct val="100000"/>
                        </a:lnSpc>
                        <a:buFont typeface="Symbol"/>
                        <a:buChar char="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Актуализация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ранее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приобретенных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знаний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ct val="100000"/>
                        </a:lnSpc>
                        <a:buFont typeface="Symbol"/>
                        <a:buChar char="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Добывание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(сообщение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приятие)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нового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знания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ct val="100000"/>
                        </a:lnSpc>
                        <a:buFont typeface="Symbol"/>
                        <a:buChar char="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Самостоятельная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деятельность детей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по</a:t>
                      </a:r>
                      <a:r>
                        <a:rPr sz="18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закреплению</a:t>
                      </a:r>
                      <a:r>
                        <a:rPr sz="18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нового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знания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064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Заключительная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часть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 indent="0">
                        <a:lnSpc>
                          <a:spcPts val="2110"/>
                        </a:lnSpc>
                        <a:buNone/>
                        <a:tabLst>
                          <a:tab pos="411480" algn="l"/>
                          <a:tab pos="412115" algn="l"/>
                        </a:tabLst>
                      </a:pPr>
                      <a:r>
                        <a:rPr lang="ru-RU" sz="1800" spc="-5" dirty="0" smtClean="0">
                          <a:latin typeface="Times New Roman"/>
                          <a:cs typeface="Times New Roman"/>
                        </a:rPr>
                        <a:t>5.   </a:t>
                      </a:r>
                      <a:r>
                        <a:rPr sz="1800" spc="-5" dirty="0" err="1" smtClean="0">
                          <a:latin typeface="Times New Roman"/>
                          <a:cs typeface="Times New Roman"/>
                        </a:rPr>
                        <a:t>Анализ</a:t>
                      </a:r>
                      <a:r>
                        <a:rPr sz="1800" spc="1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результатов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</a:p>
                    <a:p>
                      <a:pPr marL="68580" indent="0">
                        <a:lnSpc>
                          <a:spcPct val="100000"/>
                        </a:lnSpc>
                        <a:buNone/>
                        <a:tabLst>
                          <a:tab pos="411480" algn="l"/>
                          <a:tab pos="412115" algn="l"/>
                        </a:tabLst>
                      </a:pP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6.   </a:t>
                      </a:r>
                      <a:r>
                        <a:rPr sz="1800" spc="-10" dirty="0" err="1" smtClean="0">
                          <a:latin typeface="Times New Roman"/>
                          <a:cs typeface="Times New Roman"/>
                        </a:rPr>
                        <a:t>Подведение</a:t>
                      </a:r>
                      <a:r>
                        <a:rPr sz="1800" spc="-4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 err="1" smtClean="0">
                          <a:latin typeface="Times New Roman"/>
                          <a:cs typeface="Times New Roman"/>
                        </a:rPr>
                        <a:t>итогов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1990" y="175387"/>
            <a:ext cx="37014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u="sng" spc="-20" dirty="0">
                <a:solidFill>
                  <a:srgbClr val="C00000"/>
                </a:solidFill>
                <a:latin typeface="Times New Roman"/>
                <a:cs typeface="Times New Roman"/>
              </a:rPr>
              <a:t>Вводная</a:t>
            </a:r>
            <a:r>
              <a:rPr b="1" u="sng" spc="-1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b="1" u="sng" dirty="0">
                <a:solidFill>
                  <a:srgbClr val="C00000"/>
                </a:solidFill>
                <a:latin typeface="Times New Roman"/>
                <a:cs typeface="Times New Roman"/>
              </a:rPr>
              <a:t>часть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998296"/>
            <a:ext cx="11046460" cy="2321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06955">
              <a:lnSpc>
                <a:spcPts val="4185"/>
              </a:lnSpc>
            </a:pPr>
            <a:r>
              <a:rPr lang="ru-RU" sz="3200" b="1" spc="-5" dirty="0" smtClean="0">
                <a:solidFill>
                  <a:srgbClr val="C00000"/>
                </a:solidFill>
                <a:latin typeface="Times New Roman"/>
                <a:cs typeface="Times New Roman"/>
              </a:rPr>
              <a:t>1.</a:t>
            </a:r>
            <a:r>
              <a:rPr sz="4400" b="1" spc="-5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Вовлечение</a:t>
            </a:r>
            <a:r>
              <a:rPr sz="32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детей в</a:t>
            </a:r>
            <a:r>
              <a:rPr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деятельность</a:t>
            </a:r>
            <a:endParaRPr sz="3200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450"/>
              </a:spcBef>
              <a:tabLst>
                <a:tab pos="354965" algn="l"/>
                <a:tab pos="355600" algn="l"/>
              </a:tabLst>
            </a:pPr>
            <a:r>
              <a:rPr lang="ru-RU" sz="2000" spc="-20" dirty="0" smtClean="0">
                <a:latin typeface="Times New Roman"/>
                <a:cs typeface="Times New Roman"/>
              </a:rPr>
              <a:t>     </a:t>
            </a:r>
            <a:r>
              <a:rPr sz="2000" spc="-20" dirty="0" err="1" smtClean="0">
                <a:latin typeface="Times New Roman"/>
                <a:cs typeface="Times New Roman"/>
              </a:rPr>
              <a:t>Главная</a:t>
            </a:r>
            <a:r>
              <a:rPr sz="2000" spc="-15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цель </a:t>
            </a:r>
            <a:r>
              <a:rPr sz="2000" spc="-10" dirty="0">
                <a:latin typeface="Times New Roman"/>
                <a:cs typeface="Times New Roman"/>
              </a:rPr>
              <a:t>данного</a:t>
            </a:r>
            <a:r>
              <a:rPr sz="2000" spc="-5" dirty="0">
                <a:latin typeface="Times New Roman"/>
                <a:cs typeface="Times New Roman"/>
              </a:rPr>
              <a:t> этапа </a:t>
            </a:r>
            <a:r>
              <a:rPr sz="2000" spc="-35" dirty="0">
                <a:latin typeface="Times New Roman"/>
                <a:cs typeface="Times New Roman"/>
              </a:rPr>
              <a:t>НОД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переключение</a:t>
            </a:r>
            <a:r>
              <a:rPr sz="2000" spc="-5" dirty="0">
                <a:latin typeface="Times New Roman"/>
                <a:cs typeface="Times New Roman"/>
              </a:rPr>
              <a:t> или </a:t>
            </a:r>
            <a:r>
              <a:rPr sz="2000" spc="-10" dirty="0">
                <a:latin typeface="Times New Roman"/>
                <a:cs typeface="Times New Roman"/>
              </a:rPr>
              <a:t>привлечение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 err="1">
                <a:latin typeface="Times New Roman"/>
                <a:cs typeface="Times New Roman"/>
              </a:rPr>
              <a:t>внимания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детей</a:t>
            </a:r>
            <a:r>
              <a:rPr sz="2000" dirty="0" smtClean="0">
                <a:latin typeface="Times New Roman"/>
                <a:cs typeface="Times New Roman"/>
              </a:rPr>
              <a:t>.</a:t>
            </a:r>
            <a:r>
              <a:rPr lang="ru-RU" sz="2000" dirty="0" smtClean="0">
                <a:latin typeface="Times New Roman"/>
                <a:cs typeface="Times New Roman"/>
              </a:rPr>
              <a:t>  </a:t>
            </a:r>
            <a:r>
              <a:rPr sz="2000" spc="-5" dirty="0" err="1" smtClean="0">
                <a:latin typeface="Times New Roman"/>
                <a:cs typeface="Times New Roman"/>
              </a:rPr>
              <a:t>Для</a:t>
            </a:r>
            <a:r>
              <a:rPr sz="2000" spc="-5" dirty="0" smtClean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привлечение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внимания </a:t>
            </a:r>
            <a:r>
              <a:rPr sz="2000" dirty="0">
                <a:latin typeface="Times New Roman"/>
                <a:cs typeface="Times New Roman"/>
              </a:rPr>
              <a:t>детей </a:t>
            </a:r>
            <a:r>
              <a:rPr sz="2000" spc="-15" dirty="0">
                <a:latin typeface="Times New Roman"/>
                <a:cs typeface="Times New Roman"/>
              </a:rPr>
              <a:t>педагог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может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использовать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различные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методы: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430"/>
              </a:spcBef>
              <a:buFont typeface="Wingdings"/>
              <a:buChar char=""/>
              <a:tabLst>
                <a:tab pos="299720" algn="l"/>
              </a:tabLst>
            </a:pPr>
            <a:r>
              <a:rPr sz="2000" spc="-15" dirty="0">
                <a:latin typeface="Times New Roman"/>
                <a:cs typeface="Times New Roman"/>
              </a:rPr>
              <a:t>педагог может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устной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форме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ненавязчиво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предложить </a:t>
            </a:r>
            <a:r>
              <a:rPr sz="2000" spc="-5" dirty="0">
                <a:latin typeface="Times New Roman"/>
                <a:cs typeface="Times New Roman"/>
              </a:rPr>
              <a:t>детям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 err="1">
                <a:latin typeface="Times New Roman"/>
                <a:cs typeface="Times New Roman"/>
              </a:rPr>
              <a:t>чем-нибудь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заняться</a:t>
            </a:r>
            <a:r>
              <a:rPr lang="ru-RU" sz="2000" dirty="0" smtClean="0">
                <a:latin typeface="Times New Roman"/>
                <a:cs typeface="Times New Roman"/>
              </a:rPr>
              <a:t>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434"/>
              </a:spcBef>
              <a:buFont typeface="Wingdings"/>
              <a:buChar char=""/>
              <a:tabLst>
                <a:tab pos="299720" algn="l"/>
              </a:tabLst>
            </a:pPr>
            <a:r>
              <a:rPr lang="ru-RU" sz="2000" spc="-5" dirty="0">
                <a:latin typeface="Times New Roman"/>
                <a:cs typeface="Times New Roman"/>
              </a:rPr>
              <a:t>с</a:t>
            </a:r>
            <a:r>
              <a:rPr lang="ru-RU" sz="2000" spc="-5" dirty="0" smtClean="0">
                <a:latin typeface="Times New Roman"/>
                <a:cs typeface="Times New Roman"/>
              </a:rPr>
              <a:t>оздать интригу;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8173" y="3243021"/>
            <a:ext cx="10816590" cy="1106713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530"/>
              </a:spcBef>
              <a:buFont typeface="Wingdings"/>
              <a:buChar char=""/>
              <a:tabLst>
                <a:tab pos="299720" algn="l"/>
              </a:tabLst>
            </a:pPr>
            <a:r>
              <a:rPr sz="2000" spc="-15" dirty="0">
                <a:latin typeface="Times New Roman"/>
                <a:cs typeface="Times New Roman"/>
              </a:rPr>
              <a:t>педагог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может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использовать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«эффект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неожиданности»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spc="-5" dirty="0" err="1">
                <a:latin typeface="Times New Roman"/>
                <a:cs typeface="Times New Roman"/>
              </a:rPr>
              <a:t>сюрприз</a:t>
            </a:r>
            <a:r>
              <a:rPr sz="2000" spc="-5" dirty="0" smtClean="0">
                <a:latin typeface="Times New Roman"/>
                <a:cs typeface="Times New Roman"/>
              </a:rPr>
              <a:t>)</a:t>
            </a:r>
            <a:r>
              <a:rPr lang="ru-RU" sz="2000" spc="-5" dirty="0" smtClean="0">
                <a:latin typeface="Times New Roman"/>
                <a:cs typeface="Times New Roman"/>
              </a:rPr>
              <a:t>;</a:t>
            </a:r>
            <a:endParaRPr lang="ru-RU"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30"/>
              </a:spcBef>
              <a:buFont typeface="Wingdings"/>
              <a:buChar char=""/>
              <a:tabLst>
                <a:tab pos="29972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риходит кто-то в гости или вносится игрушка</a:t>
            </a:r>
            <a:endParaRPr lang="ru-RU" sz="1600" dirty="0">
              <a:ea typeface="Calibri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430"/>
              </a:spcBef>
              <a:buFont typeface="Wingdings"/>
              <a:buChar char=""/>
              <a:tabLst>
                <a:tab pos="299720" algn="l"/>
                <a:tab pos="1161415" algn="l"/>
                <a:tab pos="2860040" algn="l"/>
                <a:tab pos="3871595" algn="l"/>
                <a:tab pos="5377815" algn="l"/>
                <a:tab pos="5607685" algn="l"/>
                <a:tab pos="6939915" algn="l"/>
                <a:tab pos="7600315" algn="l"/>
                <a:tab pos="8268970" algn="l"/>
                <a:tab pos="8618220" algn="l"/>
                <a:tab pos="9360535" algn="l"/>
              </a:tabLst>
            </a:pP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600" y="533400"/>
            <a:ext cx="6968490" cy="11830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u="sng" spc="-15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</a:t>
            </a:r>
            <a:r>
              <a:rPr b="1" u="sng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u="sng" spc="-5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b="1" u="sng" spc="-4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spc="-4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u="sng" spc="-4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2.Мотивация</a:t>
            </a:r>
            <a:endParaRPr sz="3200" b="1"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990166"/>
            <a:ext cx="11046460" cy="36499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355600" algn="l"/>
              </a:tabLst>
            </a:pPr>
            <a:r>
              <a:rPr lang="ru-RU" sz="2000" spc="-5" dirty="0" smtClean="0">
                <a:latin typeface="Times New Roman"/>
                <a:cs typeface="Times New Roman"/>
              </a:rPr>
              <a:t>     </a:t>
            </a:r>
            <a:r>
              <a:rPr sz="2000" spc="-5" dirty="0" err="1" smtClean="0">
                <a:latin typeface="Times New Roman"/>
                <a:cs typeface="Times New Roman"/>
              </a:rPr>
              <a:t>Цель</a:t>
            </a:r>
            <a:r>
              <a:rPr sz="2000" spc="-5" dirty="0" smtClean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данного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этапа </a:t>
            </a:r>
            <a:r>
              <a:rPr sz="2000" spc="-30" dirty="0">
                <a:latin typeface="Times New Roman"/>
                <a:cs typeface="Times New Roman"/>
              </a:rPr>
              <a:t>НОД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создать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условия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увлеченности,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направить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усилия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cs typeface="Times New Roman"/>
              </a:rPr>
              <a:t>детей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 err="1" smtClean="0">
                <a:latin typeface="Times New Roman"/>
                <a:cs typeface="Times New Roman"/>
              </a:rPr>
              <a:t>на</a:t>
            </a:r>
            <a:r>
              <a:rPr lang="ru-RU" sz="2000" dirty="0">
                <a:latin typeface="Times New Roman"/>
                <a:cs typeface="Times New Roman"/>
              </a:rPr>
              <a:t> </a:t>
            </a:r>
            <a:r>
              <a:rPr sz="2000" spc="5" dirty="0" err="1" smtClean="0">
                <a:latin typeface="Times New Roman"/>
                <a:cs typeface="Times New Roman"/>
              </a:rPr>
              <a:t>осознанное</a:t>
            </a:r>
            <a:r>
              <a:rPr sz="2000" spc="-5" dirty="0" smtClean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освоение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приобретение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знаний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умений</a:t>
            </a:r>
            <a:endParaRPr sz="2000" dirty="0">
              <a:latin typeface="Times New Roman"/>
              <a:cs typeface="Times New Roman"/>
            </a:endParaRPr>
          </a:p>
          <a:p>
            <a:pPr marL="12700" marR="224154" algn="just">
              <a:lnSpc>
                <a:spcPct val="100000"/>
              </a:lnSpc>
              <a:spcBef>
                <a:spcPts val="480"/>
              </a:spcBef>
            </a:pPr>
            <a:r>
              <a:rPr sz="2000" spc="-15" dirty="0">
                <a:latin typeface="Times New Roman"/>
                <a:cs typeface="Times New Roman"/>
              </a:rPr>
              <a:t>Педагог</a:t>
            </a:r>
            <a:r>
              <a:rPr sz="2000" dirty="0">
                <a:latin typeface="Times New Roman"/>
                <a:cs typeface="Times New Roman"/>
              </a:rPr>
              <a:t> просто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обязан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предоставлять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детям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«свободу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выбора»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предстоящей </a:t>
            </a:r>
            <a:r>
              <a:rPr sz="2000" b="1" spc="-5" dirty="0">
                <a:latin typeface="Times New Roman"/>
                <a:cs typeface="Times New Roman"/>
              </a:rPr>
              <a:t>деятельности</a:t>
            </a:r>
            <a:r>
              <a:rPr sz="2000" b="1" spc="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и,</a:t>
            </a:r>
            <a:r>
              <a:rPr sz="2000" b="1" dirty="0">
                <a:latin typeface="Times New Roman"/>
                <a:cs typeface="Times New Roman"/>
              </a:rPr>
              <a:t> в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тоже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время,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своим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мастерством</a:t>
            </a:r>
            <a:r>
              <a:rPr sz="2000" b="1" spc="-15" dirty="0">
                <a:latin typeface="Times New Roman"/>
                <a:cs typeface="Times New Roman"/>
              </a:rPr>
              <a:t> увлечь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детей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собой.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Например,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воспитатель</a:t>
            </a:r>
            <a:r>
              <a:rPr sz="2000" spc="15" dirty="0" smtClean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младшей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группы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познавательном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занятии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рассказала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детям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сказку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«Колобок»,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15" dirty="0" err="1" smtClean="0">
                <a:latin typeface="Times New Roman"/>
                <a:cs typeface="Times New Roman"/>
              </a:rPr>
              <a:t>потом</a:t>
            </a:r>
            <a:r>
              <a:rPr lang="ru-RU" sz="2000" dirty="0">
                <a:latin typeface="Times New Roman"/>
                <a:cs typeface="Times New Roman"/>
              </a:rPr>
              <a:t> </a:t>
            </a:r>
            <a:r>
              <a:rPr sz="2000" spc="-5" dirty="0" err="1" smtClean="0">
                <a:latin typeface="Times New Roman"/>
                <a:cs typeface="Times New Roman"/>
              </a:rPr>
              <a:t>предлагает</a:t>
            </a:r>
            <a:r>
              <a:rPr sz="2000" spc="520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мотивацию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предстоящей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(коллективная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аппликация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персонажа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Колобок)</a:t>
            </a:r>
            <a:endParaRPr sz="20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480"/>
              </a:spcBef>
              <a:tabLst>
                <a:tab pos="9525000" algn="l"/>
              </a:tabLst>
            </a:pPr>
            <a:r>
              <a:rPr sz="2000" spc="-10" dirty="0">
                <a:latin typeface="Times New Roman"/>
                <a:cs typeface="Times New Roman"/>
              </a:rPr>
              <a:t>«Ребята, </a:t>
            </a:r>
            <a:r>
              <a:rPr sz="2000" spc="-20" dirty="0">
                <a:latin typeface="Times New Roman"/>
                <a:cs typeface="Times New Roman"/>
              </a:rPr>
              <a:t>Колобок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убежал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бабушки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дедушки,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они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горько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плачут.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Как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же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мы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можем	помочь</a:t>
            </a:r>
            <a:endParaRPr sz="2000" dirty="0">
              <a:latin typeface="Times New Roman"/>
              <a:cs typeface="Times New Roman"/>
            </a:endParaRPr>
          </a:p>
          <a:p>
            <a:pPr marL="12700" marR="59055" algn="just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бабушке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дедушкой?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Далее</a:t>
            </a:r>
            <a:r>
              <a:rPr sz="2000" spc="-5" dirty="0">
                <a:latin typeface="Times New Roman"/>
                <a:cs typeface="Times New Roman"/>
              </a:rPr>
              <a:t> предлагает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варианты ответов: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может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быть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нам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нарисовать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Колобка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подарить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его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бабушке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дедушке?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Таким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образом,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она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увлекла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ребят,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организовала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мотивацию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для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рисования,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заинтересовав </a:t>
            </a:r>
            <a:r>
              <a:rPr sz="2000" spc="-5" dirty="0">
                <a:latin typeface="Times New Roman"/>
                <a:cs typeface="Times New Roman"/>
              </a:rPr>
              <a:t>их,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решила</a:t>
            </a:r>
            <a:r>
              <a:rPr sz="2000" spc="-5" dirty="0">
                <a:latin typeface="Times New Roman"/>
                <a:cs typeface="Times New Roman"/>
              </a:rPr>
              <a:t> воспитательную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задачу: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вызвать</a:t>
            </a:r>
            <a:r>
              <a:rPr sz="2000" dirty="0">
                <a:latin typeface="Times New Roman"/>
                <a:cs typeface="Times New Roman"/>
              </a:rPr>
              <a:t> у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 err="1">
                <a:latin typeface="Times New Roman"/>
                <a:cs typeface="Times New Roman"/>
              </a:rPr>
              <a:t>детей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 err="1" smtClean="0">
                <a:latin typeface="Times New Roman"/>
                <a:cs typeface="Times New Roman"/>
              </a:rPr>
              <a:t>желание</a:t>
            </a:r>
            <a:r>
              <a:rPr lang="ru-RU" sz="2000" dirty="0">
                <a:latin typeface="Times New Roman"/>
                <a:cs typeface="Times New Roman"/>
              </a:rPr>
              <a:t> </a:t>
            </a:r>
            <a:r>
              <a:rPr sz="2000" spc="-15" dirty="0" err="1" smtClean="0">
                <a:latin typeface="Times New Roman"/>
                <a:cs typeface="Times New Roman"/>
              </a:rPr>
              <a:t>помочь</a:t>
            </a:r>
            <a:r>
              <a:rPr sz="2000" spc="-35" dirty="0" smtClean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бабушке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15" dirty="0">
                <a:latin typeface="Times New Roman"/>
                <a:cs typeface="Times New Roman"/>
              </a:rPr>
              <a:t>дедушке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10" dirty="0">
                <a:latin typeface="Times New Roman"/>
                <a:cs typeface="Times New Roman"/>
              </a:rPr>
              <a:t>поисках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Колобка.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0803" y="3362032"/>
            <a:ext cx="2432050" cy="634365"/>
          </a:xfrm>
          <a:custGeom>
            <a:avLst/>
            <a:gdLst/>
            <a:ahLst/>
            <a:cxnLst/>
            <a:rect l="l" t="t" r="r" b="b"/>
            <a:pathLst>
              <a:path w="2432050" h="634364">
                <a:moveTo>
                  <a:pt x="2431923" y="0"/>
                </a:moveTo>
                <a:lnTo>
                  <a:pt x="0" y="0"/>
                </a:lnTo>
                <a:lnTo>
                  <a:pt x="0" y="634022"/>
                </a:lnTo>
                <a:lnTo>
                  <a:pt x="2431923" y="634022"/>
                </a:lnTo>
                <a:lnTo>
                  <a:pt x="2431923" y="0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90803" y="3362032"/>
            <a:ext cx="2432050" cy="634365"/>
          </a:xfrm>
          <a:prstGeom prst="rect">
            <a:avLst/>
          </a:prstGeom>
          <a:solidFill>
            <a:schemeClr val="accent2"/>
          </a:solidFill>
          <a:ln w="9525">
            <a:solidFill>
              <a:srgbClr val="5F497A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671195" marR="664210" indent="152400">
              <a:lnSpc>
                <a:spcPts val="2270"/>
              </a:lnSpc>
              <a:spcBef>
                <a:spcPts val="95"/>
              </a:spcBef>
            </a:pPr>
            <a:r>
              <a:rPr sz="1600" b="1" spc="-30" dirty="0">
                <a:latin typeface="Times New Roman"/>
                <a:cs typeface="Times New Roman"/>
              </a:rPr>
              <a:t>ВАЖНО 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ПО</a:t>
            </a:r>
            <a:r>
              <a:rPr sz="1600" b="1" spc="-5" dirty="0">
                <a:latin typeface="Times New Roman"/>
                <a:cs typeface="Times New Roman"/>
              </a:rPr>
              <a:t>М</a:t>
            </a:r>
            <a:r>
              <a:rPr sz="1600" b="1" spc="-15" dirty="0">
                <a:latin typeface="Times New Roman"/>
                <a:cs typeface="Times New Roman"/>
              </a:rPr>
              <a:t>НИ</a:t>
            </a:r>
            <a:r>
              <a:rPr sz="1600" b="1" spc="-5" dirty="0">
                <a:latin typeface="Times New Roman"/>
                <a:cs typeface="Times New Roman"/>
              </a:rPr>
              <a:t>ТЬ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45075" y="2459354"/>
            <a:ext cx="1736725" cy="7080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52705" rIns="0" bIns="0" rtlCol="0">
            <a:spAutoFit/>
          </a:bodyPr>
          <a:lstStyle/>
          <a:p>
            <a:pPr marL="439420" marR="150495" indent="-340360">
              <a:lnSpc>
                <a:spcPts val="2350"/>
              </a:lnSpc>
              <a:spcBef>
                <a:spcPts val="415"/>
              </a:spcBef>
            </a:pPr>
            <a:r>
              <a:rPr sz="2000" b="1" dirty="0">
                <a:latin typeface="Times New Roman"/>
                <a:cs typeface="Times New Roman"/>
              </a:rPr>
              <a:t>сюрпризн</a:t>
            </a:r>
            <a:r>
              <a:rPr sz="2000" b="1" spc="-10" dirty="0">
                <a:latin typeface="Times New Roman"/>
                <a:cs typeface="Times New Roman"/>
              </a:rPr>
              <a:t>ы</a:t>
            </a:r>
            <a:r>
              <a:rPr sz="2000" b="1" dirty="0">
                <a:latin typeface="Times New Roman"/>
                <a:cs typeface="Times New Roman"/>
              </a:rPr>
              <a:t>й  </a:t>
            </a:r>
            <a:r>
              <a:rPr sz="2000" b="1" spc="-5" dirty="0">
                <a:latin typeface="Times New Roman"/>
                <a:cs typeface="Times New Roman"/>
              </a:rPr>
              <a:t>момент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81800" y="2459355"/>
            <a:ext cx="3340100" cy="7080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224154" indent="-132715">
              <a:lnSpc>
                <a:spcPct val="100000"/>
              </a:lnSpc>
              <a:spcBef>
                <a:spcPts val="305"/>
              </a:spcBef>
              <a:buChar char="-"/>
              <a:tabLst>
                <a:tab pos="224790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привлекает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внимание,</a:t>
            </a:r>
            <a:endParaRPr sz="1800" dirty="0">
              <a:latin typeface="Times New Roman"/>
              <a:cs typeface="Times New Roman"/>
            </a:endParaRPr>
          </a:p>
          <a:p>
            <a:pPr marL="224154" indent="-132715">
              <a:lnSpc>
                <a:spcPct val="100000"/>
              </a:lnSpc>
              <a:buChar char="-"/>
              <a:tabLst>
                <a:tab pos="224790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поднимает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настроение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98745" y="4017986"/>
            <a:ext cx="1583055" cy="677545"/>
          </a:xfrm>
          <a:custGeom>
            <a:avLst/>
            <a:gdLst/>
            <a:ahLst/>
            <a:cxnLst/>
            <a:rect l="l" t="t" r="r" b="b"/>
            <a:pathLst>
              <a:path w="1583054" h="677545">
                <a:moveTo>
                  <a:pt x="0" y="677113"/>
                </a:moveTo>
                <a:lnTo>
                  <a:pt x="1582547" y="677113"/>
                </a:lnTo>
                <a:lnTo>
                  <a:pt x="1582547" y="0"/>
                </a:lnTo>
                <a:lnTo>
                  <a:pt x="0" y="0"/>
                </a:lnTo>
                <a:lnTo>
                  <a:pt x="0" y="677113"/>
                </a:lnTo>
                <a:close/>
              </a:path>
            </a:pathLst>
          </a:custGeom>
          <a:ln w="9525">
            <a:solidFill>
              <a:srgbClr val="202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198745" y="4039600"/>
            <a:ext cx="1572895" cy="668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215265" marR="205104" indent="271145">
              <a:lnSpc>
                <a:spcPct val="100000"/>
              </a:lnSpc>
              <a:spcBef>
                <a:spcPts val="204"/>
              </a:spcBef>
            </a:pPr>
            <a:r>
              <a:rPr sz="1800" b="1" spc="-5" dirty="0">
                <a:latin typeface="Times New Roman"/>
                <a:cs typeface="Times New Roman"/>
              </a:rPr>
              <a:t>метод 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мо</a:t>
            </a:r>
            <a:r>
              <a:rPr sz="1800" b="1" spc="-10" dirty="0">
                <a:latin typeface="Times New Roman"/>
                <a:cs typeface="Times New Roman"/>
              </a:rPr>
              <a:t>т</a:t>
            </a:r>
            <a:r>
              <a:rPr sz="1800" b="1" spc="-5" dirty="0">
                <a:latin typeface="Times New Roman"/>
                <a:cs typeface="Times New Roman"/>
              </a:rPr>
              <a:t>ива</a:t>
            </a:r>
            <a:r>
              <a:rPr sz="1800" b="1" spc="-10" dirty="0">
                <a:latin typeface="Times New Roman"/>
                <a:cs typeface="Times New Roman"/>
              </a:rPr>
              <a:t>ц</a:t>
            </a:r>
            <a:r>
              <a:rPr sz="1800" b="1" spc="-5" dirty="0">
                <a:latin typeface="Times New Roman"/>
                <a:cs typeface="Times New Roman"/>
              </a:rPr>
              <a:t>ии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81800" y="4039600"/>
            <a:ext cx="3340100" cy="677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224154" indent="-133350">
              <a:lnSpc>
                <a:spcPts val="2135"/>
              </a:lnSpc>
              <a:spcBef>
                <a:spcPts val="305"/>
              </a:spcBef>
              <a:buChar char="-"/>
              <a:tabLst>
                <a:tab pos="224790" algn="l"/>
              </a:tabLst>
            </a:pPr>
            <a:r>
              <a:rPr sz="1800" spc="-10" dirty="0">
                <a:latin typeface="Times New Roman"/>
                <a:cs typeface="Times New Roman"/>
              </a:rPr>
              <a:t>побуждает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деятельности,</a:t>
            </a:r>
          </a:p>
          <a:p>
            <a:pPr marL="224154" indent="-133350">
              <a:lnSpc>
                <a:spcPts val="2135"/>
              </a:lnSpc>
              <a:buChar char="-"/>
              <a:tabLst>
                <a:tab pos="224790" algn="l"/>
              </a:tabLst>
            </a:pPr>
            <a:r>
              <a:rPr sz="1800" spc="-5" dirty="0">
                <a:latin typeface="Times New Roman"/>
                <a:cs typeface="Times New Roman"/>
              </a:rPr>
              <a:t>создает </a:t>
            </a:r>
            <a:r>
              <a:rPr sz="1800" dirty="0">
                <a:latin typeface="Times New Roman"/>
                <a:cs typeface="Times New Roman"/>
              </a:rPr>
              <a:t>условия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увлеченности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183001" y="2813366"/>
            <a:ext cx="1862074" cy="1416369"/>
            <a:chOff x="3183001" y="2921635"/>
            <a:chExt cx="826135" cy="1308100"/>
          </a:xfrm>
        </p:grpSpPr>
        <p:sp>
          <p:nvSpPr>
            <p:cNvPr id="10" name="object 10"/>
            <p:cNvSpPr/>
            <p:nvPr/>
          </p:nvSpPr>
          <p:spPr>
            <a:xfrm>
              <a:off x="3183001" y="2921635"/>
              <a:ext cx="826135" cy="491490"/>
            </a:xfrm>
            <a:custGeom>
              <a:avLst/>
              <a:gdLst/>
              <a:ahLst/>
              <a:cxnLst/>
              <a:rect l="l" t="t" r="r" b="b"/>
              <a:pathLst>
                <a:path w="826135" h="491489">
                  <a:moveTo>
                    <a:pt x="753565" y="27655"/>
                  </a:moveTo>
                  <a:lnTo>
                    <a:pt x="2031" y="469138"/>
                  </a:lnTo>
                  <a:lnTo>
                    <a:pt x="0" y="477012"/>
                  </a:lnTo>
                  <a:lnTo>
                    <a:pt x="3556" y="482980"/>
                  </a:lnTo>
                  <a:lnTo>
                    <a:pt x="7112" y="489076"/>
                  </a:lnTo>
                  <a:lnTo>
                    <a:pt x="14859" y="491109"/>
                  </a:lnTo>
                  <a:lnTo>
                    <a:pt x="766406" y="49493"/>
                  </a:lnTo>
                  <a:lnTo>
                    <a:pt x="753565" y="27655"/>
                  </a:lnTo>
                  <a:close/>
                </a:path>
                <a:path w="826135" h="491489">
                  <a:moveTo>
                    <a:pt x="814257" y="17652"/>
                  </a:moveTo>
                  <a:lnTo>
                    <a:pt x="770509" y="17652"/>
                  </a:lnTo>
                  <a:lnTo>
                    <a:pt x="778383" y="19685"/>
                  </a:lnTo>
                  <a:lnTo>
                    <a:pt x="781938" y="25653"/>
                  </a:lnTo>
                  <a:lnTo>
                    <a:pt x="785495" y="31750"/>
                  </a:lnTo>
                  <a:lnTo>
                    <a:pt x="783463" y="39497"/>
                  </a:lnTo>
                  <a:lnTo>
                    <a:pt x="766406" y="49493"/>
                  </a:lnTo>
                  <a:lnTo>
                    <a:pt x="779272" y="71374"/>
                  </a:lnTo>
                  <a:lnTo>
                    <a:pt x="814257" y="17652"/>
                  </a:lnTo>
                  <a:close/>
                </a:path>
                <a:path w="826135" h="491489">
                  <a:moveTo>
                    <a:pt x="770509" y="17652"/>
                  </a:moveTo>
                  <a:lnTo>
                    <a:pt x="753565" y="27655"/>
                  </a:lnTo>
                  <a:lnTo>
                    <a:pt x="766406" y="49493"/>
                  </a:lnTo>
                  <a:lnTo>
                    <a:pt x="783463" y="39497"/>
                  </a:lnTo>
                  <a:lnTo>
                    <a:pt x="785495" y="31750"/>
                  </a:lnTo>
                  <a:lnTo>
                    <a:pt x="781938" y="25653"/>
                  </a:lnTo>
                  <a:lnTo>
                    <a:pt x="778383" y="19685"/>
                  </a:lnTo>
                  <a:lnTo>
                    <a:pt x="770509" y="17652"/>
                  </a:lnTo>
                  <a:close/>
                </a:path>
                <a:path w="826135" h="491489">
                  <a:moveTo>
                    <a:pt x="825753" y="0"/>
                  </a:moveTo>
                  <a:lnTo>
                    <a:pt x="740663" y="5714"/>
                  </a:lnTo>
                  <a:lnTo>
                    <a:pt x="753565" y="27655"/>
                  </a:lnTo>
                  <a:lnTo>
                    <a:pt x="770509" y="17652"/>
                  </a:lnTo>
                  <a:lnTo>
                    <a:pt x="814257" y="17652"/>
                  </a:lnTo>
                  <a:lnTo>
                    <a:pt x="825753" y="0"/>
                  </a:lnTo>
                  <a:close/>
                </a:path>
              </a:pathLst>
            </a:custGeom>
            <a:solidFill>
              <a:srgbClr val="792C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94304" y="3990975"/>
              <a:ext cx="814705" cy="238760"/>
            </a:xfrm>
            <a:custGeom>
              <a:avLst/>
              <a:gdLst/>
              <a:ahLst/>
              <a:cxnLst/>
              <a:rect l="l" t="t" r="r" b="b"/>
              <a:pathLst>
                <a:path w="814704" h="238760">
                  <a:moveTo>
                    <a:pt x="737448" y="214028"/>
                  </a:moveTo>
                  <a:lnTo>
                    <a:pt x="731138" y="238632"/>
                  </a:lnTo>
                  <a:lnTo>
                    <a:pt x="814450" y="220725"/>
                  </a:lnTo>
                  <a:lnTo>
                    <a:pt x="810353" y="217169"/>
                  </a:lnTo>
                  <a:lnTo>
                    <a:pt x="749681" y="217169"/>
                  </a:lnTo>
                  <a:lnTo>
                    <a:pt x="737448" y="214028"/>
                  </a:lnTo>
                  <a:close/>
                </a:path>
                <a:path w="814704" h="238760">
                  <a:moveTo>
                    <a:pt x="743739" y="189500"/>
                  </a:moveTo>
                  <a:lnTo>
                    <a:pt x="737448" y="214028"/>
                  </a:lnTo>
                  <a:lnTo>
                    <a:pt x="749681" y="217169"/>
                  </a:lnTo>
                  <a:lnTo>
                    <a:pt x="756031" y="192658"/>
                  </a:lnTo>
                  <a:lnTo>
                    <a:pt x="743739" y="189500"/>
                  </a:lnTo>
                  <a:close/>
                </a:path>
                <a:path w="814704" h="238760">
                  <a:moveTo>
                    <a:pt x="750061" y="164845"/>
                  </a:moveTo>
                  <a:lnTo>
                    <a:pt x="743739" y="189500"/>
                  </a:lnTo>
                  <a:lnTo>
                    <a:pt x="756031" y="192658"/>
                  </a:lnTo>
                  <a:lnTo>
                    <a:pt x="749681" y="217169"/>
                  </a:lnTo>
                  <a:lnTo>
                    <a:pt x="810353" y="217169"/>
                  </a:lnTo>
                  <a:lnTo>
                    <a:pt x="750061" y="164845"/>
                  </a:lnTo>
                  <a:close/>
                </a:path>
                <a:path w="814704" h="238760">
                  <a:moveTo>
                    <a:pt x="6350" y="0"/>
                  </a:moveTo>
                  <a:lnTo>
                    <a:pt x="0" y="24637"/>
                  </a:lnTo>
                  <a:lnTo>
                    <a:pt x="737448" y="214028"/>
                  </a:lnTo>
                  <a:lnTo>
                    <a:pt x="743739" y="189500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5F4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013517" y="685799"/>
            <a:ext cx="34191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94383" y="152400"/>
            <a:ext cx="4203191" cy="707886"/>
          </a:xfrm>
          <a:prstGeom prst="rect">
            <a:avLst/>
          </a:prstGeom>
          <a:noFill/>
        </p:spPr>
        <p:txBody>
          <a:bodyPr vert="horz" wrap="square" lIns="0" tIns="30480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240"/>
              </a:spcBef>
            </a:pPr>
            <a:r>
              <a:rPr b="1" u="sng" spc="-5" dirty="0">
                <a:solidFill>
                  <a:srgbClr val="C00000"/>
                </a:solidFill>
                <a:latin typeface="Times New Roman"/>
                <a:cs typeface="Times New Roman"/>
              </a:rPr>
              <a:t>Вводная</a:t>
            </a:r>
            <a:r>
              <a:rPr b="1" u="sng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b="1" u="sng" dirty="0">
                <a:solidFill>
                  <a:srgbClr val="C00000"/>
                </a:solidFill>
                <a:latin typeface="Times New Roman"/>
                <a:cs typeface="Times New Roman"/>
              </a:rPr>
              <a:t>часть</a:t>
            </a:r>
            <a:endParaRPr u="sng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3001" y="803818"/>
            <a:ext cx="10439400" cy="646331"/>
          </a:xfrm>
          <a:prstGeom prst="rect">
            <a:avLst/>
          </a:prstGeom>
          <a:noFill/>
        </p:spPr>
        <p:txBody>
          <a:bodyPr vert="horz" wrap="square" lIns="0" tIns="152400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2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     3</a:t>
            </a:r>
            <a:r>
              <a:rPr sz="32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.</a:t>
            </a:r>
            <a:r>
              <a:rPr sz="3200" b="1" spc="-5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Проектирование</a:t>
            </a:r>
            <a:r>
              <a:rPr sz="3200" b="1" spc="15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решений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проблемной</a:t>
            </a:r>
            <a:r>
              <a:rPr sz="3200" b="1" spc="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ситуа</a:t>
            </a:r>
            <a:r>
              <a:rPr lang="ru-RU" sz="3200" b="1" spc="-5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ции</a:t>
            </a:r>
            <a:endParaRPr sz="32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7401" y="1655571"/>
            <a:ext cx="7871078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82625" algn="l"/>
                <a:tab pos="1647825" algn="l"/>
                <a:tab pos="2356485" algn="l"/>
                <a:tab pos="3014980" algn="l"/>
                <a:tab pos="3315335" algn="l"/>
                <a:tab pos="4365625" algn="l"/>
                <a:tab pos="5348605" algn="l"/>
                <a:tab pos="5868670" algn="l"/>
              </a:tabLst>
            </a:pPr>
            <a:r>
              <a:rPr sz="1800" spc="-5" dirty="0">
                <a:latin typeface="Times New Roman"/>
                <a:cs typeface="Times New Roman"/>
              </a:rPr>
              <a:t>Цел</a:t>
            </a:r>
            <a:r>
              <a:rPr sz="1800" dirty="0">
                <a:latin typeface="Times New Roman"/>
                <a:cs typeface="Times New Roman"/>
              </a:rPr>
              <a:t>ь	дан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5" dirty="0">
                <a:latin typeface="Times New Roman"/>
                <a:cs typeface="Times New Roman"/>
              </a:rPr>
              <a:t>э</a:t>
            </a:r>
            <a:r>
              <a:rPr sz="1800" spc="20" dirty="0">
                <a:latin typeface="Times New Roman"/>
                <a:cs typeface="Times New Roman"/>
              </a:rPr>
              <a:t>т</a:t>
            </a:r>
            <a:r>
              <a:rPr sz="1800" spc="-2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dirty="0">
                <a:latin typeface="Times New Roman"/>
                <a:cs typeface="Times New Roman"/>
              </a:rPr>
              <a:t>а	</a:t>
            </a:r>
            <a:r>
              <a:rPr lang="ru-RU" spc="-5" dirty="0">
                <a:latin typeface="Times New Roman"/>
                <a:cs typeface="Times New Roman"/>
              </a:rPr>
              <a:t>О</a:t>
            </a:r>
            <a:r>
              <a:rPr sz="1800" spc="-95" dirty="0" smtClean="0">
                <a:latin typeface="Times New Roman"/>
                <a:cs typeface="Times New Roman"/>
              </a:rPr>
              <a:t>О</a:t>
            </a:r>
            <a:r>
              <a:rPr sz="1800" dirty="0" smtClean="0">
                <a:latin typeface="Times New Roman"/>
                <a:cs typeface="Times New Roman"/>
              </a:rPr>
              <a:t>Д</a:t>
            </a:r>
            <a:r>
              <a:rPr sz="1800" dirty="0">
                <a:latin typeface="Times New Roman"/>
                <a:cs typeface="Times New Roman"/>
              </a:rPr>
              <a:t>	–	со</a:t>
            </a:r>
            <a:r>
              <a:rPr sz="1800" spc="-35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дан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ус</a:t>
            </a:r>
            <a:r>
              <a:rPr sz="1800" spc="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овий	для	</a:t>
            </a:r>
            <a:r>
              <a:rPr sz="1800" spc="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ам</a:t>
            </a:r>
            <a:r>
              <a:rPr sz="1800" spc="5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15" dirty="0">
                <a:latin typeface="Times New Roman"/>
                <a:cs typeface="Times New Roman"/>
              </a:rPr>
              <a:t>т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ят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55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  </a:t>
            </a:r>
            <a:r>
              <a:rPr sz="1800" spc="-5" dirty="0">
                <a:latin typeface="Times New Roman"/>
                <a:cs typeface="Times New Roman"/>
              </a:rPr>
              <a:t>определения детьми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различных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вариантов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решения</a:t>
            </a:r>
            <a:r>
              <a:rPr sz="1800" spc="-10" dirty="0">
                <a:latin typeface="Times New Roman"/>
                <a:cs typeface="Times New Roman"/>
              </a:rPr>
              <a:t> проблемы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4800" y="2902121"/>
            <a:ext cx="2080171" cy="862416"/>
          </a:xfrm>
          <a:prstGeom prst="rect">
            <a:avLst/>
          </a:prstGeom>
          <a:solidFill>
            <a:schemeClr val="accent2"/>
          </a:solidFill>
          <a:ln w="19050">
            <a:solidFill>
              <a:srgbClr val="446F9D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309880" marR="153035" indent="-210820" algn="ctr">
              <a:lnSpc>
                <a:spcPct val="100000"/>
              </a:lnSpc>
              <a:spcBef>
                <a:spcPts val="305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рав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оп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авн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ы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 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участники</a:t>
            </a:r>
            <a:endParaRPr sz="1800" dirty="0">
              <a:latin typeface="Times New Roman"/>
              <a:cs typeface="Times New Roman"/>
            </a:endParaRPr>
          </a:p>
          <a:p>
            <a:pPr marL="191135" algn="ctr">
              <a:lnSpc>
                <a:spcPts val="2110"/>
              </a:lnSpc>
            </a:pPr>
            <a:r>
              <a:rPr sz="1800" b="1" spc="-5" dirty="0">
                <a:latin typeface="Times New Roman"/>
                <a:cs typeface="Times New Roman"/>
              </a:rPr>
              <a:t>деятельности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40660" y="2532748"/>
            <a:ext cx="968375" cy="3695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rgbClr val="446F9D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253365">
              <a:lnSpc>
                <a:spcPct val="100000"/>
              </a:lnSpc>
              <a:spcBef>
                <a:spcPts val="254"/>
              </a:spcBef>
            </a:pPr>
            <a:r>
              <a:rPr sz="1800" b="1" spc="-5" dirty="0">
                <a:latin typeface="Times New Roman"/>
                <a:cs typeface="Times New Roman"/>
              </a:rPr>
              <a:t>дети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0660" y="3640823"/>
            <a:ext cx="968375" cy="3695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rgbClr val="446F9D"/>
            </a:solidFill>
          </a:ln>
        </p:spPr>
        <p:txBody>
          <a:bodyPr vert="horz" wrap="square" lIns="0" tIns="330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9"/>
              </a:spcBef>
            </a:pPr>
            <a:r>
              <a:rPr sz="1800" b="1" spc="-5" dirty="0">
                <a:latin typeface="Times New Roman"/>
                <a:cs typeface="Times New Roman"/>
              </a:rPr>
              <a:t>педагог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82059" y="2902165"/>
            <a:ext cx="3282950" cy="923925"/>
          </a:xfrm>
          <a:custGeom>
            <a:avLst/>
            <a:gdLst/>
            <a:ahLst/>
            <a:cxnLst/>
            <a:rect l="l" t="t" r="r" b="b"/>
            <a:pathLst>
              <a:path w="3282950" h="923925">
                <a:moveTo>
                  <a:pt x="0" y="923328"/>
                </a:moveTo>
                <a:lnTo>
                  <a:pt x="3282696" y="923328"/>
                </a:lnTo>
                <a:lnTo>
                  <a:pt x="3282696" y="0"/>
                </a:lnTo>
                <a:lnTo>
                  <a:pt x="0" y="0"/>
                </a:lnTo>
                <a:lnTo>
                  <a:pt x="0" y="923328"/>
                </a:lnTo>
                <a:close/>
              </a:path>
            </a:pathLst>
          </a:custGeom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479163" y="2928365"/>
            <a:ext cx="2886710" cy="842644"/>
          </a:xfrm>
          <a:prstGeom prst="rect">
            <a:avLst/>
          </a:prstGeom>
          <a:ln>
            <a:noFill/>
          </a:ln>
        </p:spPr>
        <p:txBody>
          <a:bodyPr vert="horz" wrap="square" lIns="0" tIns="15240" rIns="0" bIns="0" rtlCol="0">
            <a:spAutoFit/>
          </a:bodyPr>
          <a:lstStyle/>
          <a:p>
            <a:pPr marL="12700" marR="5080" indent="-635" algn="ctr">
              <a:lnSpc>
                <a:spcPct val="98900"/>
              </a:lnSpc>
              <a:spcBef>
                <a:spcPts val="120"/>
              </a:spcBef>
            </a:pPr>
            <a:r>
              <a:rPr sz="1800" spc="-5" dirty="0">
                <a:latin typeface="Times New Roman"/>
                <a:cs typeface="Times New Roman"/>
              </a:rPr>
              <a:t>выдвигают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различные </a:t>
            </a:r>
            <a:r>
              <a:rPr sz="1800" dirty="0">
                <a:latin typeface="Times New Roman"/>
                <a:cs typeface="Times New Roman"/>
              </a:rPr>
              <a:t> варианты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решения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проблемы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(«Что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сделать?»)</a:t>
            </a:r>
          </a:p>
        </p:txBody>
      </p:sp>
      <p:sp>
        <p:nvSpPr>
          <p:cNvPr id="12" name="object 12"/>
          <p:cNvSpPr/>
          <p:nvPr/>
        </p:nvSpPr>
        <p:spPr>
          <a:xfrm>
            <a:off x="2384679" y="2715260"/>
            <a:ext cx="365125" cy="1295400"/>
          </a:xfrm>
          <a:custGeom>
            <a:avLst/>
            <a:gdLst/>
            <a:ahLst/>
            <a:cxnLst/>
            <a:rect l="l" t="t" r="r" b="b"/>
            <a:pathLst>
              <a:path w="365125" h="1295400">
                <a:moveTo>
                  <a:pt x="365125" y="1294891"/>
                </a:moveTo>
                <a:lnTo>
                  <a:pt x="294068" y="1292504"/>
                </a:lnTo>
                <a:lnTo>
                  <a:pt x="236061" y="1285986"/>
                </a:lnTo>
                <a:lnTo>
                  <a:pt x="196961" y="1276300"/>
                </a:lnTo>
                <a:lnTo>
                  <a:pt x="182625" y="1264412"/>
                </a:lnTo>
                <a:lnTo>
                  <a:pt x="182625" y="677799"/>
                </a:lnTo>
                <a:lnTo>
                  <a:pt x="168271" y="665984"/>
                </a:lnTo>
                <a:lnTo>
                  <a:pt x="129127" y="656335"/>
                </a:lnTo>
                <a:lnTo>
                  <a:pt x="71076" y="649831"/>
                </a:lnTo>
                <a:lnTo>
                  <a:pt x="0" y="647445"/>
                </a:lnTo>
                <a:lnTo>
                  <a:pt x="71076" y="645040"/>
                </a:lnTo>
                <a:lnTo>
                  <a:pt x="129127" y="638492"/>
                </a:lnTo>
                <a:lnTo>
                  <a:pt x="168271" y="628800"/>
                </a:lnTo>
                <a:lnTo>
                  <a:pt x="182625" y="616965"/>
                </a:lnTo>
                <a:lnTo>
                  <a:pt x="182625" y="30352"/>
                </a:lnTo>
                <a:lnTo>
                  <a:pt x="196961" y="18538"/>
                </a:lnTo>
                <a:lnTo>
                  <a:pt x="236061" y="8889"/>
                </a:lnTo>
                <a:lnTo>
                  <a:pt x="294068" y="2385"/>
                </a:lnTo>
                <a:lnTo>
                  <a:pt x="365125" y="0"/>
                </a:lnTo>
              </a:path>
            </a:pathLst>
          </a:custGeom>
          <a:ln w="19050">
            <a:solidFill>
              <a:srgbClr val="3353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20973" y="2848482"/>
            <a:ext cx="610870" cy="828040"/>
          </a:xfrm>
          <a:custGeom>
            <a:avLst/>
            <a:gdLst/>
            <a:ahLst/>
            <a:cxnLst/>
            <a:rect l="l" t="t" r="r" b="b"/>
            <a:pathLst>
              <a:path w="610870" h="828039">
                <a:moveTo>
                  <a:pt x="567436" y="770636"/>
                </a:moveTo>
                <a:lnTo>
                  <a:pt x="557288" y="764959"/>
                </a:lnTo>
                <a:lnTo>
                  <a:pt x="553593" y="761365"/>
                </a:lnTo>
                <a:lnTo>
                  <a:pt x="550875" y="761365"/>
                </a:lnTo>
                <a:lnTo>
                  <a:pt x="471551" y="716915"/>
                </a:lnTo>
                <a:lnTo>
                  <a:pt x="465836" y="718566"/>
                </a:lnTo>
                <a:lnTo>
                  <a:pt x="463169" y="723150"/>
                </a:lnTo>
                <a:lnTo>
                  <a:pt x="460629" y="727849"/>
                </a:lnTo>
                <a:lnTo>
                  <a:pt x="462280" y="733552"/>
                </a:lnTo>
                <a:lnTo>
                  <a:pt x="466852" y="736219"/>
                </a:lnTo>
                <a:lnTo>
                  <a:pt x="512927" y="762000"/>
                </a:lnTo>
                <a:lnTo>
                  <a:pt x="9398" y="771017"/>
                </a:lnTo>
                <a:lnTo>
                  <a:pt x="4191" y="771017"/>
                </a:lnTo>
                <a:lnTo>
                  <a:pt x="0" y="775462"/>
                </a:lnTo>
                <a:lnTo>
                  <a:pt x="127" y="785876"/>
                </a:lnTo>
                <a:lnTo>
                  <a:pt x="4445" y="790067"/>
                </a:lnTo>
                <a:lnTo>
                  <a:pt x="9779" y="790067"/>
                </a:lnTo>
                <a:lnTo>
                  <a:pt x="513473" y="781050"/>
                </a:lnTo>
                <a:lnTo>
                  <a:pt x="463677" y="811276"/>
                </a:lnTo>
                <a:lnTo>
                  <a:pt x="462280" y="817245"/>
                </a:lnTo>
                <a:lnTo>
                  <a:pt x="464947" y="821690"/>
                </a:lnTo>
                <a:lnTo>
                  <a:pt x="467741" y="826135"/>
                </a:lnTo>
                <a:lnTo>
                  <a:pt x="473583" y="827659"/>
                </a:lnTo>
                <a:lnTo>
                  <a:pt x="478028" y="824865"/>
                </a:lnTo>
                <a:lnTo>
                  <a:pt x="551307" y="780415"/>
                </a:lnTo>
                <a:lnTo>
                  <a:pt x="553974" y="780415"/>
                </a:lnTo>
                <a:lnTo>
                  <a:pt x="557771" y="776503"/>
                </a:lnTo>
                <a:lnTo>
                  <a:pt x="567436" y="770636"/>
                </a:lnTo>
                <a:close/>
              </a:path>
              <a:path w="610870" h="828039">
                <a:moveTo>
                  <a:pt x="601052" y="59486"/>
                </a:moveTo>
                <a:lnTo>
                  <a:pt x="594550" y="63449"/>
                </a:lnTo>
                <a:lnTo>
                  <a:pt x="597281" y="63373"/>
                </a:lnTo>
                <a:lnTo>
                  <a:pt x="601052" y="59486"/>
                </a:lnTo>
                <a:close/>
              </a:path>
              <a:path w="610870" h="828039">
                <a:moveTo>
                  <a:pt x="610743" y="53594"/>
                </a:moveTo>
                <a:lnTo>
                  <a:pt x="600595" y="47917"/>
                </a:lnTo>
                <a:lnTo>
                  <a:pt x="596900" y="44323"/>
                </a:lnTo>
                <a:lnTo>
                  <a:pt x="594296" y="44386"/>
                </a:lnTo>
                <a:lnTo>
                  <a:pt x="519557" y="2540"/>
                </a:lnTo>
                <a:lnTo>
                  <a:pt x="514858" y="0"/>
                </a:lnTo>
                <a:lnTo>
                  <a:pt x="509143" y="1651"/>
                </a:lnTo>
                <a:lnTo>
                  <a:pt x="506476" y="6223"/>
                </a:lnTo>
                <a:lnTo>
                  <a:pt x="503936" y="10795"/>
                </a:lnTo>
                <a:lnTo>
                  <a:pt x="505587" y="16637"/>
                </a:lnTo>
                <a:lnTo>
                  <a:pt x="556310" y="45085"/>
                </a:lnTo>
                <a:lnTo>
                  <a:pt x="47498" y="54102"/>
                </a:lnTo>
                <a:lnTo>
                  <a:pt x="43307" y="58420"/>
                </a:lnTo>
                <a:lnTo>
                  <a:pt x="43307" y="64122"/>
                </a:lnTo>
                <a:lnTo>
                  <a:pt x="43434" y="68961"/>
                </a:lnTo>
                <a:lnTo>
                  <a:pt x="47752" y="73152"/>
                </a:lnTo>
                <a:lnTo>
                  <a:pt x="556793" y="64122"/>
                </a:lnTo>
                <a:lnTo>
                  <a:pt x="506984" y="94361"/>
                </a:lnTo>
                <a:lnTo>
                  <a:pt x="505587" y="100203"/>
                </a:lnTo>
                <a:lnTo>
                  <a:pt x="508254" y="104775"/>
                </a:lnTo>
                <a:lnTo>
                  <a:pt x="511048" y="109220"/>
                </a:lnTo>
                <a:lnTo>
                  <a:pt x="516890" y="110617"/>
                </a:lnTo>
                <a:lnTo>
                  <a:pt x="594550" y="63449"/>
                </a:lnTo>
                <a:lnTo>
                  <a:pt x="596328" y="62357"/>
                </a:lnTo>
                <a:lnTo>
                  <a:pt x="601052" y="59486"/>
                </a:lnTo>
                <a:lnTo>
                  <a:pt x="610743" y="53594"/>
                </a:lnTo>
                <a:close/>
              </a:path>
            </a:pathLst>
          </a:custGeom>
          <a:solidFill>
            <a:srgbClr val="446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71315" y="4023233"/>
            <a:ext cx="111125" cy="582295"/>
          </a:xfrm>
          <a:custGeom>
            <a:avLst/>
            <a:gdLst/>
            <a:ahLst/>
            <a:cxnLst/>
            <a:rect l="l" t="t" r="r" b="b"/>
            <a:pathLst>
              <a:path w="111125" h="582295">
                <a:moveTo>
                  <a:pt x="52996" y="572604"/>
                </a:moveTo>
                <a:lnTo>
                  <a:pt x="59182" y="582295"/>
                </a:lnTo>
                <a:lnTo>
                  <a:pt x="64030" y="573151"/>
                </a:lnTo>
                <a:lnTo>
                  <a:pt x="53594" y="573151"/>
                </a:lnTo>
                <a:lnTo>
                  <a:pt x="52996" y="572604"/>
                </a:lnTo>
                <a:close/>
              </a:path>
              <a:path w="111125" h="582295">
                <a:moveTo>
                  <a:pt x="47447" y="528494"/>
                </a:moveTo>
                <a:lnTo>
                  <a:pt x="48895" y="563753"/>
                </a:lnTo>
                <a:lnTo>
                  <a:pt x="49019" y="566375"/>
                </a:lnTo>
                <a:lnTo>
                  <a:pt x="52996" y="572604"/>
                </a:lnTo>
                <a:lnTo>
                  <a:pt x="53594" y="573151"/>
                </a:lnTo>
                <a:lnTo>
                  <a:pt x="64135" y="572643"/>
                </a:lnTo>
                <a:lnTo>
                  <a:pt x="64527" y="572214"/>
                </a:lnTo>
                <a:lnTo>
                  <a:pt x="68069" y="565533"/>
                </a:lnTo>
                <a:lnTo>
                  <a:pt x="67778" y="558927"/>
                </a:lnTo>
                <a:lnTo>
                  <a:pt x="50037" y="558927"/>
                </a:lnTo>
                <a:lnTo>
                  <a:pt x="57689" y="544472"/>
                </a:lnTo>
                <a:lnTo>
                  <a:pt x="47447" y="528494"/>
                </a:lnTo>
                <a:close/>
              </a:path>
              <a:path w="111125" h="582295">
                <a:moveTo>
                  <a:pt x="64527" y="572214"/>
                </a:moveTo>
                <a:lnTo>
                  <a:pt x="64135" y="572643"/>
                </a:lnTo>
                <a:lnTo>
                  <a:pt x="53594" y="573151"/>
                </a:lnTo>
                <a:lnTo>
                  <a:pt x="64030" y="573151"/>
                </a:lnTo>
                <a:lnTo>
                  <a:pt x="64527" y="572214"/>
                </a:lnTo>
                <a:close/>
              </a:path>
              <a:path w="111125" h="582295">
                <a:moveTo>
                  <a:pt x="49019" y="566375"/>
                </a:moveTo>
                <a:lnTo>
                  <a:pt x="49149" y="569087"/>
                </a:lnTo>
                <a:lnTo>
                  <a:pt x="52996" y="572604"/>
                </a:lnTo>
                <a:lnTo>
                  <a:pt x="49019" y="566375"/>
                </a:lnTo>
                <a:close/>
              </a:path>
              <a:path w="111125" h="582295">
                <a:moveTo>
                  <a:pt x="68069" y="565533"/>
                </a:moveTo>
                <a:lnTo>
                  <a:pt x="64527" y="572214"/>
                </a:lnTo>
                <a:lnTo>
                  <a:pt x="68199" y="568198"/>
                </a:lnTo>
                <a:lnTo>
                  <a:pt x="68069" y="565533"/>
                </a:lnTo>
                <a:close/>
              </a:path>
              <a:path w="111125" h="582295">
                <a:moveTo>
                  <a:pt x="10160" y="478155"/>
                </a:moveTo>
                <a:lnTo>
                  <a:pt x="5714" y="481076"/>
                </a:lnTo>
                <a:lnTo>
                  <a:pt x="1397" y="483870"/>
                </a:lnTo>
                <a:lnTo>
                  <a:pt x="0" y="489712"/>
                </a:lnTo>
                <a:lnTo>
                  <a:pt x="2921" y="494157"/>
                </a:lnTo>
                <a:lnTo>
                  <a:pt x="49019" y="566375"/>
                </a:lnTo>
                <a:lnTo>
                  <a:pt x="48670" y="558292"/>
                </a:lnTo>
                <a:lnTo>
                  <a:pt x="47447" y="528494"/>
                </a:lnTo>
                <a:lnTo>
                  <a:pt x="18843" y="483870"/>
                </a:lnTo>
                <a:lnTo>
                  <a:pt x="16129" y="479552"/>
                </a:lnTo>
                <a:lnTo>
                  <a:pt x="10160" y="478155"/>
                </a:lnTo>
                <a:close/>
              </a:path>
              <a:path w="111125" h="582295">
                <a:moveTo>
                  <a:pt x="99568" y="474472"/>
                </a:moveTo>
                <a:lnTo>
                  <a:pt x="93725" y="476250"/>
                </a:lnTo>
                <a:lnTo>
                  <a:pt x="91245" y="481076"/>
                </a:lnTo>
                <a:lnTo>
                  <a:pt x="66500" y="527824"/>
                </a:lnTo>
                <a:lnTo>
                  <a:pt x="67945" y="562991"/>
                </a:lnTo>
                <a:lnTo>
                  <a:pt x="68069" y="565533"/>
                </a:lnTo>
                <a:lnTo>
                  <a:pt x="110617" y="485267"/>
                </a:lnTo>
                <a:lnTo>
                  <a:pt x="108838" y="479425"/>
                </a:lnTo>
                <a:lnTo>
                  <a:pt x="104139" y="477012"/>
                </a:lnTo>
                <a:lnTo>
                  <a:pt x="99568" y="474472"/>
                </a:lnTo>
                <a:close/>
              </a:path>
              <a:path w="111125" h="582295">
                <a:moveTo>
                  <a:pt x="57689" y="544472"/>
                </a:moveTo>
                <a:lnTo>
                  <a:pt x="50037" y="558927"/>
                </a:lnTo>
                <a:lnTo>
                  <a:pt x="66548" y="558292"/>
                </a:lnTo>
                <a:lnTo>
                  <a:pt x="57689" y="544472"/>
                </a:lnTo>
                <a:close/>
              </a:path>
              <a:path w="111125" h="582295">
                <a:moveTo>
                  <a:pt x="66500" y="527824"/>
                </a:moveTo>
                <a:lnTo>
                  <a:pt x="57689" y="544472"/>
                </a:lnTo>
                <a:lnTo>
                  <a:pt x="66548" y="558292"/>
                </a:lnTo>
                <a:lnTo>
                  <a:pt x="50037" y="558927"/>
                </a:lnTo>
                <a:lnTo>
                  <a:pt x="67778" y="558927"/>
                </a:lnTo>
                <a:lnTo>
                  <a:pt x="66500" y="527824"/>
                </a:lnTo>
                <a:close/>
              </a:path>
              <a:path w="111125" h="582295">
                <a:moveTo>
                  <a:pt x="40512" y="0"/>
                </a:moveTo>
                <a:lnTo>
                  <a:pt x="29972" y="508"/>
                </a:lnTo>
                <a:lnTo>
                  <a:pt x="25908" y="4953"/>
                </a:lnTo>
                <a:lnTo>
                  <a:pt x="26162" y="10160"/>
                </a:lnTo>
                <a:lnTo>
                  <a:pt x="47447" y="528494"/>
                </a:lnTo>
                <a:lnTo>
                  <a:pt x="57689" y="544472"/>
                </a:lnTo>
                <a:lnTo>
                  <a:pt x="66500" y="527824"/>
                </a:lnTo>
                <a:lnTo>
                  <a:pt x="45212" y="9398"/>
                </a:lnTo>
                <a:lnTo>
                  <a:pt x="44958" y="4191"/>
                </a:lnTo>
                <a:lnTo>
                  <a:pt x="40512" y="0"/>
                </a:lnTo>
                <a:close/>
              </a:path>
            </a:pathLst>
          </a:custGeom>
          <a:solidFill>
            <a:srgbClr val="446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929508" y="4633721"/>
            <a:ext cx="7230109" cy="1062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indent="-125095">
              <a:lnSpc>
                <a:spcPct val="100000"/>
              </a:lnSpc>
              <a:spcBef>
                <a:spcPts val="100"/>
              </a:spcBef>
              <a:buChar char="-"/>
              <a:tabLst>
                <a:tab pos="137795" algn="l"/>
              </a:tabLst>
            </a:pPr>
            <a:r>
              <a:rPr sz="1700" spc="-5" dirty="0">
                <a:latin typeface="Times New Roman"/>
                <a:cs typeface="Times New Roman"/>
              </a:rPr>
              <a:t>принимает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любые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ответы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детей,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не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оценивая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их,</a:t>
            </a:r>
          </a:p>
          <a:p>
            <a:pPr marL="137160" indent="-125095">
              <a:lnSpc>
                <a:spcPct val="100000"/>
              </a:lnSpc>
              <a:spcBef>
                <a:spcPts val="5"/>
              </a:spcBef>
              <a:buChar char="-"/>
              <a:tabLst>
                <a:tab pos="137795" algn="l"/>
              </a:tabLst>
            </a:pPr>
            <a:r>
              <a:rPr sz="1700" spc="-5" dirty="0">
                <a:latin typeface="Times New Roman"/>
                <a:cs typeface="Times New Roman"/>
              </a:rPr>
              <a:t>предлагает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свою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идею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для </a:t>
            </a:r>
            <a:r>
              <a:rPr sz="1700" spc="-10" dirty="0">
                <a:latin typeface="Times New Roman"/>
                <a:cs typeface="Times New Roman"/>
              </a:rPr>
              <a:t>детской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критики;</a:t>
            </a:r>
          </a:p>
          <a:p>
            <a:pPr marL="172720" indent="-160655">
              <a:lnSpc>
                <a:spcPct val="100000"/>
              </a:lnSpc>
              <a:buChar char="-"/>
              <a:tabLst>
                <a:tab pos="173355" algn="l"/>
              </a:tabLst>
            </a:pPr>
            <a:r>
              <a:rPr sz="1700" spc="-10" dirty="0">
                <a:latin typeface="Times New Roman"/>
                <a:cs typeface="Times New Roman"/>
              </a:rPr>
              <a:t>создает</a:t>
            </a:r>
            <a:r>
              <a:rPr sz="1700" spc="26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ситуацию,</a:t>
            </a:r>
            <a:r>
              <a:rPr sz="1700" spc="27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при</a:t>
            </a:r>
            <a:r>
              <a:rPr sz="1700" spc="260" dirty="0">
                <a:latin typeface="Times New Roman"/>
                <a:cs typeface="Times New Roman"/>
              </a:rPr>
              <a:t> </a:t>
            </a:r>
            <a:r>
              <a:rPr sz="1700" spc="-25" dirty="0">
                <a:latin typeface="Times New Roman"/>
                <a:cs typeface="Times New Roman"/>
              </a:rPr>
              <a:t>которой</a:t>
            </a:r>
            <a:r>
              <a:rPr sz="1700" spc="27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дети</a:t>
            </a:r>
            <a:r>
              <a:rPr sz="1700" spc="26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могут</a:t>
            </a:r>
            <a:r>
              <a:rPr sz="1700" spc="26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осуществить</a:t>
            </a:r>
            <a:r>
              <a:rPr sz="1700" spc="26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самостоятельный</a:t>
            </a:r>
            <a:endParaRPr sz="17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700" spc="-5" dirty="0">
                <a:latin typeface="Times New Roman"/>
                <a:cs typeface="Times New Roman"/>
              </a:rPr>
              <a:t>выбор</a:t>
            </a:r>
            <a:r>
              <a:rPr sz="1700" spc="-20" dirty="0">
                <a:latin typeface="Times New Roman"/>
                <a:cs typeface="Times New Roman"/>
              </a:rPr>
              <a:t> того</a:t>
            </a:r>
            <a:r>
              <a:rPr sz="1700" spc="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или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иного</a:t>
            </a:r>
            <a:r>
              <a:rPr sz="1700" spc="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варианта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решения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проблемы.</a:t>
            </a:r>
            <a:endParaRPr sz="17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747</Words>
  <Application>Microsoft Office PowerPoint</Application>
  <PresentationFormat>Произвольный</PresentationFormat>
  <Paragraphs>141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Подготовка воспитателя к занятиям</vt:lpstr>
      <vt:lpstr>Триединая задача занятия</vt:lpstr>
      <vt:lpstr>Презентация PowerPoint</vt:lpstr>
      <vt:lpstr>Cтруктура занятий c учетом ФГОС ДО</vt:lpstr>
      <vt:lpstr>Вводная часть</vt:lpstr>
      <vt:lpstr>Вводная часть  2.Мотивация</vt:lpstr>
      <vt:lpstr>Презентация PowerPoint</vt:lpstr>
      <vt:lpstr>Вводная часть</vt:lpstr>
      <vt:lpstr>Основная часть</vt:lpstr>
      <vt:lpstr>Заключительная часть</vt:lpstr>
      <vt:lpstr>Заключительная часть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МАДОУ ДС-35 (DS35-3)</cp:lastModifiedBy>
  <cp:revision>13</cp:revision>
  <dcterms:created xsi:type="dcterms:W3CDTF">2022-02-17T07:04:32Z</dcterms:created>
  <dcterms:modified xsi:type="dcterms:W3CDTF">2022-02-17T10:07:36Z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2017-12-01T00:00:00Z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2022-02-17T00:00:00Z</vt:filetime>
  </property>
</Properties>
</file>